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4" r:id="rId2"/>
  </p:sldMasterIdLst>
  <p:notesMasterIdLst>
    <p:notesMasterId r:id="rId11"/>
  </p:notesMasterIdLst>
  <p:sldIdLst>
    <p:sldId id="257" r:id="rId3"/>
    <p:sldId id="265" r:id="rId4"/>
    <p:sldId id="260" r:id="rId5"/>
    <p:sldId id="261" r:id="rId6"/>
    <p:sldId id="268" r:id="rId7"/>
    <p:sldId id="269" r:id="rId8"/>
    <p:sldId id="267" r:id="rId9"/>
    <p:sldId id="26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98" autoAdjust="0"/>
    <p:restoredTop sz="83130" autoAdjust="0"/>
  </p:normalViewPr>
  <p:slideViewPr>
    <p:cSldViewPr snapToGrid="0">
      <p:cViewPr varScale="1">
        <p:scale>
          <a:sx n="71" d="100"/>
          <a:sy n="71" d="100"/>
        </p:scale>
        <p:origin x="1164" y="72"/>
      </p:cViewPr>
      <p:guideLst>
        <p:guide orient="horz" pos="2160"/>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424DA0-639A-429F-B89C-8C46AAEB4DDD}" type="datetimeFigureOut">
              <a:rPr lang="en-US" smtClean="0"/>
              <a:t>4/23/2018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D034FA-868C-453F-B677-6B93EBF50428}" type="slidenum">
              <a:rPr lang="en-US" smtClean="0"/>
              <a:t>‹#›</a:t>
            </a:fld>
            <a:endParaRPr lang="en-US"/>
          </a:p>
        </p:txBody>
      </p:sp>
    </p:spTree>
    <p:extLst>
      <p:ext uri="{BB962C8B-B14F-4D97-AF65-F5344CB8AC3E}">
        <p14:creationId xmlns:p14="http://schemas.microsoft.com/office/powerpoint/2010/main" val="15703902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28E704-FFC1-4D05-B4B3-742272D0430B}" type="slidenum">
              <a:rPr lang="en-US"/>
              <a:pPr/>
              <a:t>1</a:t>
            </a:fld>
            <a:endParaRPr lang="en-US"/>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206069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B61D83-B10D-4BB1-83F2-D84207250AD9}" type="slidenum">
              <a:rPr lang="en-US"/>
              <a:pPr/>
              <a:t>2</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711028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This slide only looks right when you present it.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baseline="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ASU can also get involved if the data-entry portion doesn’t go as planned.</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baseline="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Data entry is making sure everything is in 837 format then it goes to QNXT</a:t>
            </a:r>
          </a:p>
        </p:txBody>
      </p:sp>
      <p:sp>
        <p:nvSpPr>
          <p:cNvPr id="4" name="Slide Number Placeholder 3"/>
          <p:cNvSpPr>
            <a:spLocks noGrp="1"/>
          </p:cNvSpPr>
          <p:nvPr>
            <p:ph type="sldNum" sz="quarter" idx="10"/>
          </p:nvPr>
        </p:nvSpPr>
        <p:spPr/>
        <p:txBody>
          <a:bodyPr/>
          <a:lstStyle/>
          <a:p>
            <a:fld id="{FEED8C5D-2A4D-4B81-BE17-98AC865D969E}" type="slidenum">
              <a:rPr lang="en-US" smtClean="0"/>
              <a:pPr/>
              <a:t>3</a:t>
            </a:fld>
            <a:endParaRPr lang="en-US"/>
          </a:p>
        </p:txBody>
      </p:sp>
    </p:spTree>
    <p:extLst>
      <p:ext uri="{BB962C8B-B14F-4D97-AF65-F5344CB8AC3E}">
        <p14:creationId xmlns:p14="http://schemas.microsoft.com/office/powerpoint/2010/main" val="25678300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TN – maybe walking through</a:t>
            </a:r>
            <a:r>
              <a:rPr lang="en-US" baseline="0" dirty="0"/>
              <a:t> a fairly simple scenario that touches most areas like you go to </a:t>
            </a:r>
            <a:r>
              <a:rPr lang="en-US" baseline="0" dirty="0" err="1"/>
              <a:t>dr</a:t>
            </a:r>
            <a:r>
              <a:rPr lang="en-US" baseline="0" dirty="0"/>
              <a:t> for a ear ache, </a:t>
            </a:r>
            <a:r>
              <a:rPr lang="en-US" baseline="0" dirty="0" err="1"/>
              <a:t>dr</a:t>
            </a:r>
            <a:r>
              <a:rPr lang="en-US" baseline="0" dirty="0"/>
              <a:t> office collects copay x, provider submits claim to HMSA, claim processed and you get a RTM saying you owe copay Y, you call CR to ask why copay amt is different than what provider charged, CR sends CIRF to validate how claim was processed, Adjustments validates the amt provider collected was correct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baseline="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(Let’s say the issue found was happening a lot or causing a major problem)</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baseline="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A problem report is created indicating potential system issue to Analysis as well as reprocesses claim, Analysis validates plan design against configuration and then opens ticket with BCIS, once fix is completed a report is run to identify claims processed in error, report is sent to Adjustments and claims are reprocessed)</a:t>
            </a:r>
          </a:p>
        </p:txBody>
      </p:sp>
      <p:sp>
        <p:nvSpPr>
          <p:cNvPr id="4" name="Slide Number Placeholder 3"/>
          <p:cNvSpPr>
            <a:spLocks noGrp="1"/>
          </p:cNvSpPr>
          <p:nvPr>
            <p:ph type="sldNum" sz="quarter" idx="10"/>
          </p:nvPr>
        </p:nvSpPr>
        <p:spPr/>
        <p:txBody>
          <a:bodyPr/>
          <a:lstStyle/>
          <a:p>
            <a:fld id="{FEED8C5D-2A4D-4B81-BE17-98AC865D969E}" type="slidenum">
              <a:rPr lang="en-US" smtClean="0"/>
              <a:pPr/>
              <a:t>4</a:t>
            </a:fld>
            <a:endParaRPr lang="en-US"/>
          </a:p>
        </p:txBody>
      </p:sp>
    </p:spTree>
    <p:extLst>
      <p:ext uri="{BB962C8B-B14F-4D97-AF65-F5344CB8AC3E}">
        <p14:creationId xmlns:p14="http://schemas.microsoft.com/office/powerpoint/2010/main" val="1686615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ED8C5D-2A4D-4B81-BE17-98AC865D969E}" type="slidenum">
              <a:rPr lang="en-US" smtClean="0"/>
              <a:pPr/>
              <a:t>5</a:t>
            </a:fld>
            <a:endParaRPr lang="en-US"/>
          </a:p>
        </p:txBody>
      </p:sp>
    </p:spTree>
    <p:extLst>
      <p:ext uri="{BB962C8B-B14F-4D97-AF65-F5344CB8AC3E}">
        <p14:creationId xmlns:p14="http://schemas.microsoft.com/office/powerpoint/2010/main" val="25043233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Walk</a:t>
            </a:r>
            <a:r>
              <a:rPr lang="en-US" baseline="0" dirty="0"/>
              <a:t> through of Claims Lifecycle areas</a:t>
            </a:r>
          </a:p>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6</a:t>
            </a:fld>
            <a:endParaRPr lang="en-US"/>
          </a:p>
        </p:txBody>
      </p:sp>
    </p:spTree>
    <p:extLst>
      <p:ext uri="{BB962C8B-B14F-4D97-AF65-F5344CB8AC3E}">
        <p14:creationId xmlns:p14="http://schemas.microsoft.com/office/powerpoint/2010/main" val="2715418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Walk</a:t>
            </a:r>
            <a:r>
              <a:rPr lang="en-US" baseline="0" dirty="0"/>
              <a:t> through of Claims Lifecycle areas</a:t>
            </a:r>
          </a:p>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7</a:t>
            </a:fld>
            <a:endParaRPr lang="en-US"/>
          </a:p>
        </p:txBody>
      </p:sp>
    </p:spTree>
    <p:extLst>
      <p:ext uri="{BB962C8B-B14F-4D97-AF65-F5344CB8AC3E}">
        <p14:creationId xmlns:p14="http://schemas.microsoft.com/office/powerpoint/2010/main" val="36547302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A1: No.  Some claims are rejected if information is missing or invalid.  Some claims</a:t>
            </a:r>
            <a:r>
              <a:rPr lang="en-US" baseline="0" dirty="0"/>
              <a:t> are denied if services aren’t covered under the plan or deemed not appropriate.</a:t>
            </a:r>
          </a:p>
          <a:p>
            <a:r>
              <a:rPr lang="en-US" baseline="0" dirty="0"/>
              <a:t>A2: There are 3 major components in determining how much to pay.  The first component is our payment policies, which identifies which services on a claim are separately payable.  The second component is our fee schedules, which are determined by the provider’s contract or a standard fee schedule.  The third component is our benefit plans, which determines how much of the payment amount will be paid by HMSA and how much will be paid by the member.</a:t>
            </a:r>
          </a:p>
          <a:p>
            <a:r>
              <a:rPr lang="en-US" baseline="0" dirty="0"/>
              <a:t>A3: No.  Since we are part of the Blue Cross and Blue Shield Association, we also process claims for members of other Blue plans that receive services in Hawaii.  This is part of our BlueCard program.</a:t>
            </a:r>
          </a:p>
          <a:p>
            <a:r>
              <a:rPr lang="en-US" baseline="0" dirty="0"/>
              <a:t>A4: The provider is waiting for payment, which could impact their business’ cash flow or cause the provider to bill the member.  If we don’t process a claim correctly, it could result in too much or too little payment to the provider, more administrative work for the provider, incorrect amounts being collected from the member, or incorrect claim data.</a:t>
            </a:r>
            <a:endParaRPr lang="en-US" dirty="0"/>
          </a:p>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8</a:t>
            </a:fld>
            <a:endParaRPr lang="en-US"/>
          </a:p>
        </p:txBody>
      </p:sp>
    </p:spTree>
    <p:extLst>
      <p:ext uri="{BB962C8B-B14F-4D97-AF65-F5344CB8AC3E}">
        <p14:creationId xmlns:p14="http://schemas.microsoft.com/office/powerpoint/2010/main" val="28826110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98200" y="333710"/>
            <a:ext cx="8534401"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798199" y="1887812"/>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8FBDBC11-09F0-4265-B87B-DC896368EAF4}" type="datetimeFigureOut">
              <a:rPr lang="en-US" smtClean="0"/>
              <a:t>4/23/2018</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7B5F10B8-853C-4B3B-BE82-7CBC605C374F}" type="slidenum">
              <a:rPr lang="en-US" smtClean="0"/>
              <a:t>‹#›</a:t>
            </a:fld>
            <a:endParaRPr lang="en-US"/>
          </a:p>
        </p:txBody>
      </p:sp>
    </p:spTree>
    <p:extLst>
      <p:ext uri="{BB962C8B-B14F-4D97-AF65-F5344CB8AC3E}">
        <p14:creationId xmlns:p14="http://schemas.microsoft.com/office/powerpoint/2010/main" val="13617341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quarter" idx="10"/>
          </p:nvPr>
        </p:nvSpPr>
        <p:spPr>
          <a:xfrm>
            <a:off x="609600" y="6457949"/>
            <a:ext cx="2844800" cy="323851"/>
          </a:xfrm>
          <a:prstGeom prst="rect">
            <a:avLst/>
          </a:prstGeom>
        </p:spPr>
        <p:txBody>
          <a:bodyPr/>
          <a:lstStyle>
            <a:lvl1pPr>
              <a:defRPr/>
            </a:lvl1pPr>
          </a:lstStyle>
          <a:p>
            <a:fld id="{776766B7-1E96-42E3-A910-54D22F76C115}" type="datetime1">
              <a:rPr lang="en-US">
                <a:solidFill>
                  <a:prstClr val="black"/>
                </a:solidFill>
              </a:rPr>
              <a:pPr/>
              <a:t>4/23/2018</a:t>
            </a:fld>
            <a:endParaRPr lang="en-US" dirty="0">
              <a:solidFill>
                <a:prstClr val="black"/>
              </a:solidFill>
            </a:endParaRPr>
          </a:p>
        </p:txBody>
      </p:sp>
      <p:sp>
        <p:nvSpPr>
          <p:cNvPr id="6" name="Slide Number Placeholder 5"/>
          <p:cNvSpPr>
            <a:spLocks noGrp="1"/>
          </p:cNvSpPr>
          <p:nvPr>
            <p:ph type="sldNum" sz="quarter" idx="11"/>
          </p:nvPr>
        </p:nvSpPr>
        <p:spPr>
          <a:xfrm>
            <a:off x="5892800" y="6487393"/>
            <a:ext cx="2844800" cy="294409"/>
          </a:xfrm>
          <a:prstGeom prst="rect">
            <a:avLst/>
          </a:prstGeom>
        </p:spPr>
        <p:txBody>
          <a:bodyPr/>
          <a:lstStyle>
            <a:lvl1pPr>
              <a:defRPr/>
            </a:lvl1pPr>
          </a:lstStyle>
          <a:p>
            <a:fld id="{64C94E88-1C23-4A38-A23A-9252F738315D}" type="slidenum">
              <a:rPr lang="en-US">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066494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09600" y="6356351"/>
            <a:ext cx="2844800" cy="365125"/>
          </a:xfrm>
          <a:prstGeom prst="rect">
            <a:avLst/>
          </a:prstGeom>
        </p:spPr>
        <p:txBody>
          <a:bodyPr/>
          <a:lstStyle/>
          <a:p>
            <a:fld id="{8FBDBC11-09F0-4265-B87B-DC896368EAF4}" type="datetimeFigureOut">
              <a:rPr lang="en-US" smtClean="0"/>
              <a:t>4/23/2018</a:t>
            </a:fld>
            <a:endParaRPr lang="en-US"/>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p>
            <a:fld id="{7B5F10B8-853C-4B3B-BE82-7CBC605C374F}" type="slidenum">
              <a:rPr lang="en-US" smtClean="0"/>
              <a:t>‹#›</a:t>
            </a:fld>
            <a:endParaRPr lang="en-US"/>
          </a:p>
        </p:txBody>
      </p:sp>
    </p:spTree>
    <p:extLst>
      <p:ext uri="{BB962C8B-B14F-4D97-AF65-F5344CB8AC3E}">
        <p14:creationId xmlns:p14="http://schemas.microsoft.com/office/powerpoint/2010/main" val="3979660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8FBDBC11-09F0-4265-B87B-DC896368EAF4}" type="datetimeFigureOut">
              <a:rPr lang="en-US" smtClean="0"/>
              <a:t>4/23/2018</a:t>
            </a:fld>
            <a:endParaRPr lang="en-US"/>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7B5F10B8-853C-4B3B-BE82-7CBC605C374F}" type="slidenum">
              <a:rPr lang="en-US" smtClean="0"/>
              <a:t>‹#›</a:t>
            </a:fld>
            <a:endParaRPr lang="en-US"/>
          </a:p>
        </p:txBody>
      </p:sp>
    </p:spTree>
    <p:extLst>
      <p:ext uri="{BB962C8B-B14F-4D97-AF65-F5344CB8AC3E}">
        <p14:creationId xmlns:p14="http://schemas.microsoft.com/office/powerpoint/2010/main" val="22656650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quarter" idx="10"/>
          </p:nvPr>
        </p:nvSpPr>
        <p:spPr/>
        <p:txBody>
          <a:bodyPr/>
          <a:lstStyle>
            <a:lvl1pPr>
              <a:defRPr/>
            </a:lvl1pPr>
          </a:lstStyle>
          <a:p>
            <a:fld id="{5E897C1D-297F-4AE6-ABD3-3B10E453CF6A}" type="datetime1">
              <a:rPr lang="en-US" smtClean="0">
                <a:solidFill>
                  <a:srgbClr val="FFFFFF"/>
                </a:solidFill>
              </a:rPr>
              <a:t>4/23/2018</a:t>
            </a:fld>
            <a:endParaRPr lang="en-US">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fld id="{1DAF63A2-55FF-45AE-993D-7F5AE00746FC}"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300169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29791"/>
            <a:ext cx="10363200" cy="1470660"/>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986"/>
            <a:ext cx="2844800" cy="363855"/>
          </a:xfrm>
          <a:prstGeom prst="rect">
            <a:avLst/>
          </a:prstGeom>
        </p:spPr>
        <p:txBody>
          <a:bodyPr/>
          <a:lstStyle/>
          <a:p>
            <a:fld id="{01F94E3B-2371-4EFD-A961-08FA1881815C}" type="datetimeFigureOut">
              <a:rPr lang="en-US" smtClean="0">
                <a:solidFill>
                  <a:prstClr val="black"/>
                </a:solidFill>
              </a:rPr>
              <a:pPr/>
              <a:t>4/23/2018</a:t>
            </a:fld>
            <a:endParaRPr lang="en-US" dirty="0">
              <a:solidFill>
                <a:prstClr val="black"/>
              </a:solidFill>
            </a:endParaRPr>
          </a:p>
        </p:txBody>
      </p:sp>
      <p:sp>
        <p:nvSpPr>
          <p:cNvPr id="5" name="Footer Placeholder 4"/>
          <p:cNvSpPr>
            <a:spLocks noGrp="1"/>
          </p:cNvSpPr>
          <p:nvPr>
            <p:ph type="ftr" sz="quarter" idx="11"/>
          </p:nvPr>
        </p:nvSpPr>
        <p:spPr>
          <a:xfrm>
            <a:off x="4165600" y="6356986"/>
            <a:ext cx="3860800" cy="36385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8737600" y="6356986"/>
            <a:ext cx="2844800" cy="363855"/>
          </a:xfrm>
          <a:prstGeom prst="rect">
            <a:avLst/>
          </a:prstGeom>
        </p:spPr>
        <p:txBody>
          <a:bodyPr/>
          <a:lstStyle/>
          <a:p>
            <a:fld id="{543DA42F-A91E-4FB9-96FC-FB525150B2B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5799660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2"/>
          <p:cNvSpPr>
            <a:spLocks noGrp="1"/>
          </p:cNvSpPr>
          <p:nvPr>
            <p:ph type="sldNum" sz="quarter" idx="4"/>
          </p:nvPr>
        </p:nvSpPr>
        <p:spPr>
          <a:xfrm>
            <a:off x="4673600" y="6389256"/>
            <a:ext cx="2844800" cy="365125"/>
          </a:xfrm>
          <a:prstGeom prst="rect">
            <a:avLst/>
          </a:prstGeom>
        </p:spPr>
        <p:txBody>
          <a:bodyPr vert="horz" lIns="91440" tIns="45720" rIns="91440" bIns="45720" rtlCol="0" anchor="ctr"/>
          <a:lstStyle>
            <a:lvl1pPr algn="ctr">
              <a:defRPr sz="1600">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069009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lIns="60533" tIns="30267" rIns="60533" bIns="30267"/>
          <a:lstStyle/>
          <a:p>
            <a:r>
              <a:rPr lang="en-US"/>
              <a:t>Click to edit Master title style</a:t>
            </a:r>
            <a:endParaRPr lang="en-US" dirty="0"/>
          </a:p>
        </p:txBody>
      </p:sp>
      <p:sp>
        <p:nvSpPr>
          <p:cNvPr id="3" name="Slide Number Placeholder 2"/>
          <p:cNvSpPr>
            <a:spLocks noGrp="1"/>
          </p:cNvSpPr>
          <p:nvPr>
            <p:ph type="sldNum" sz="quarter" idx="4"/>
          </p:nvPr>
        </p:nvSpPr>
        <p:spPr>
          <a:xfrm>
            <a:off x="4660203" y="6389258"/>
            <a:ext cx="2844800" cy="365125"/>
          </a:xfrm>
          <a:prstGeom prst="rect">
            <a:avLst/>
          </a:prstGeom>
        </p:spPr>
        <p:txBody>
          <a:bodyPr vert="horz" lIns="81635" tIns="40818" rIns="81635" bIns="40818" rtlCol="0" anchor="ctr"/>
          <a:lstStyle>
            <a:lvl1pPr algn="ctr">
              <a:defRPr sz="1467">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233047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6085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1"/>
          </p:nvPr>
        </p:nvSpPr>
        <p:spPr>
          <a:xfrm>
            <a:off x="5892800" y="6566677"/>
            <a:ext cx="2844800" cy="294409"/>
          </a:xfrm>
          <a:prstGeom prst="rect">
            <a:avLst/>
          </a:prstGeom>
        </p:spPr>
        <p:txBody>
          <a:bodyPr/>
          <a:lstStyle>
            <a:lvl1pPr>
              <a:defRPr/>
            </a:lvl1pPr>
          </a:lstStyle>
          <a:p>
            <a:fld id="{1DAF63A2-55FF-45AE-993D-7F5AE00746FC}" type="slidenum">
              <a:rPr lang="en-US">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4065961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slideLayout" Target="../slideLayouts/slideLayout7.xml"/><Relationship Id="rId7"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Picture 4" descr="G:\Projects\1000 COMM\1000-10517 January Town Hall PowerPoint Presentation\Layout\Art\TH Bkgd_Base_3.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17" y="0"/>
            <a:ext cx="1217696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905911" y="274639"/>
            <a:ext cx="8910244" cy="1143000"/>
          </a:xfrm>
          <a:prstGeom prst="rect">
            <a:avLst/>
          </a:prstGeom>
        </p:spPr>
        <p:txBody>
          <a:bodyPr vert="horz" lIns="91440" tIns="45720" rIns="91440" bIns="45720" rtlCol="0" anchor="ctr">
            <a:normAutofit/>
          </a:bodyPr>
          <a:lstStyle/>
          <a:p>
            <a:r>
              <a:rPr lang="en-US" dirty="0"/>
              <a:t>Title</a:t>
            </a:r>
          </a:p>
        </p:txBody>
      </p:sp>
      <p:sp>
        <p:nvSpPr>
          <p:cNvPr id="3" name="Text Placeholder 2"/>
          <p:cNvSpPr>
            <a:spLocks noGrp="1"/>
          </p:cNvSpPr>
          <p:nvPr>
            <p:ph type="body" idx="1"/>
          </p:nvPr>
        </p:nvSpPr>
        <p:spPr>
          <a:xfrm>
            <a:off x="2905913" y="1600201"/>
            <a:ext cx="8910244"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28" name="Picture 4" descr="G:\Art_Resources\_HMSA Logo_Approved 2014\png\with Tagline\HMSA Logo_Rev_14P wTag blu inside.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45402" y="5955062"/>
            <a:ext cx="2021061" cy="543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87918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71" r:id="rId4"/>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a:alphaModFix amt="70000"/>
            <a:lum/>
          </a:blip>
          <a:srcRect/>
          <a:stretch>
            <a:fillRect/>
          </a:stretch>
        </a:blip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a:xfrm>
            <a:off x="4673600" y="6389256"/>
            <a:ext cx="2844800" cy="365125"/>
          </a:xfrm>
          <a:prstGeom prst="rect">
            <a:avLst/>
          </a:prstGeom>
        </p:spPr>
        <p:txBody>
          <a:bodyPr vert="horz" lIns="91440" tIns="45720" rIns="91440" bIns="45720" rtlCol="0" anchor="ctr"/>
          <a:lstStyle>
            <a:lvl1pPr algn="ctr">
              <a:defRPr sz="1600">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46540807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hyperlink" Target="https://quizizz.com/admin/quiz/58fe8024d240461100a2c41a"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What%20is%20BlueCard.pptx"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23296" y="2425823"/>
            <a:ext cx="6705600" cy="2123658"/>
          </a:xfrm>
          <a:prstGeom prst="rect">
            <a:avLst/>
          </a:prstGeom>
          <a:noFill/>
        </p:spPr>
        <p:txBody>
          <a:bodyPr wrap="square" rtlCol="0">
            <a:spAutoFit/>
          </a:bodyPr>
          <a:lstStyle/>
          <a:p>
            <a:r>
              <a:rPr lang="en-US" sz="4400" dirty="0">
                <a:solidFill>
                  <a:srgbClr val="0078C1"/>
                </a:solidFill>
              </a:rPr>
              <a:t>Claims Administration:</a:t>
            </a:r>
          </a:p>
          <a:p>
            <a:endParaRPr lang="en-US" sz="4400" dirty="0">
              <a:solidFill>
                <a:srgbClr val="0078C1"/>
              </a:solidFill>
            </a:endParaRPr>
          </a:p>
          <a:p>
            <a:r>
              <a:rPr lang="en-US" sz="4400" dirty="0">
                <a:solidFill>
                  <a:srgbClr val="0078C1"/>
                </a:solidFill>
              </a:rPr>
              <a:t>What is a Claim?</a:t>
            </a:r>
          </a:p>
        </p:txBody>
      </p:sp>
    </p:spTree>
    <p:extLst>
      <p:ext uri="{BB962C8B-B14F-4D97-AF65-F5344CB8AC3E}">
        <p14:creationId xmlns:p14="http://schemas.microsoft.com/office/powerpoint/2010/main" val="2447876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a:bodyPr>
          <a:lstStyle/>
          <a:p>
            <a:r>
              <a:rPr lang="en-US" sz="4400" dirty="0"/>
              <a:t>What is a Claim?</a:t>
            </a:r>
          </a:p>
        </p:txBody>
      </p:sp>
      <p:sp>
        <p:nvSpPr>
          <p:cNvPr id="35845" name="Rectangle 5"/>
          <p:cNvSpPr>
            <a:spLocks noGrp="1" noChangeArrowheads="1"/>
          </p:cNvSpPr>
          <p:nvPr>
            <p:ph type="body" idx="1"/>
          </p:nvPr>
        </p:nvSpPr>
        <p:spPr>
          <a:xfrm>
            <a:off x="3209925" y="1600201"/>
            <a:ext cx="8606232" cy="4882895"/>
          </a:xfrm>
        </p:spPr>
        <p:txBody>
          <a:bodyPr>
            <a:noAutofit/>
          </a:bodyPr>
          <a:lstStyle/>
          <a:p>
            <a:pPr marL="0" indent="0">
              <a:buNone/>
            </a:pPr>
            <a:r>
              <a:rPr lang="en-US" sz="2400" dirty="0"/>
              <a:t>A formal request to an insurance company for coverage or compensation for a covered service.</a:t>
            </a:r>
            <a:br>
              <a:rPr lang="en-US" dirty="0"/>
            </a:br>
            <a:endParaRPr lang="en-US" dirty="0"/>
          </a:p>
          <a:p>
            <a:pPr marL="0" indent="0">
              <a:buNone/>
            </a:pPr>
            <a:r>
              <a:rPr lang="en-US" sz="2400" dirty="0">
                <a:latin typeface="Univers 45 Light" pitchFamily="34" charset="0"/>
              </a:rPr>
              <a:t>Types of Claims</a:t>
            </a:r>
          </a:p>
          <a:p>
            <a:endParaRPr lang="en-US" sz="2400" dirty="0">
              <a:latin typeface="Univers 45 Light" pitchFamily="34" charset="0"/>
            </a:endParaRPr>
          </a:p>
          <a:p>
            <a:r>
              <a:rPr lang="en-US" sz="2400" dirty="0">
                <a:latin typeface="Univers 45 Light" pitchFamily="34" charset="0"/>
              </a:rPr>
              <a:t>Professional</a:t>
            </a:r>
          </a:p>
          <a:p>
            <a:pPr lvl="1"/>
            <a:r>
              <a:rPr lang="en-US" sz="1866" dirty="0">
                <a:latin typeface="Univers 45 Light" pitchFamily="34" charset="0"/>
              </a:rPr>
              <a:t>Electronic or Hard Copy</a:t>
            </a:r>
          </a:p>
          <a:p>
            <a:r>
              <a:rPr lang="en-US" sz="2400" dirty="0">
                <a:latin typeface="Univers 45 Light" pitchFamily="34" charset="0"/>
              </a:rPr>
              <a:t>Institutional</a:t>
            </a:r>
          </a:p>
          <a:p>
            <a:pPr lvl="1"/>
            <a:r>
              <a:rPr lang="en-US" sz="1866" dirty="0">
                <a:latin typeface="Univers 45 Light" pitchFamily="34" charset="0"/>
              </a:rPr>
              <a:t>Electronic or Hard Copy</a:t>
            </a:r>
          </a:p>
          <a:p>
            <a:r>
              <a:rPr lang="en-US" sz="2400" dirty="0">
                <a:latin typeface="Univers 45 Light" pitchFamily="34" charset="0"/>
              </a:rPr>
              <a:t>Member submitted</a:t>
            </a:r>
          </a:p>
          <a:p>
            <a:pPr lvl="1"/>
            <a:r>
              <a:rPr lang="en-US" sz="1866" dirty="0">
                <a:latin typeface="Univers 45 Light" pitchFamily="34" charset="0"/>
              </a:rPr>
              <a:t>Usually in the form of a receipt</a:t>
            </a:r>
          </a:p>
          <a:p>
            <a:endParaRPr lang="en-US" sz="2400" dirty="0">
              <a:latin typeface="Univers 45 Light" pitchFamily="34" charset="0"/>
            </a:endParaRPr>
          </a:p>
        </p:txBody>
      </p:sp>
    </p:spTree>
    <p:extLst>
      <p:ext uri="{BB962C8B-B14F-4D97-AF65-F5344CB8AC3E}">
        <p14:creationId xmlns:p14="http://schemas.microsoft.com/office/powerpoint/2010/main" val="2963861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845">
                                            <p:txEl>
                                              <p:pRg st="0" end="0"/>
                                            </p:txEl>
                                          </p:spTgt>
                                        </p:tgtEl>
                                        <p:attrNameLst>
                                          <p:attrName>style.visibility</p:attrName>
                                        </p:attrNameLst>
                                      </p:cBhvr>
                                      <p:to>
                                        <p:strVal val="visible"/>
                                      </p:to>
                                    </p:set>
                                    <p:animEffect transition="in" filter="fade">
                                      <p:cBhvr>
                                        <p:cTn id="7" dur="500"/>
                                        <p:tgtEl>
                                          <p:spTgt spid="3584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845">
                                            <p:txEl>
                                              <p:pRg st="1" end="1"/>
                                            </p:txEl>
                                          </p:spTgt>
                                        </p:tgtEl>
                                        <p:attrNameLst>
                                          <p:attrName>style.visibility</p:attrName>
                                        </p:attrNameLst>
                                      </p:cBhvr>
                                      <p:to>
                                        <p:strVal val="visible"/>
                                      </p:to>
                                    </p:set>
                                    <p:animEffect transition="in" filter="fade">
                                      <p:cBhvr>
                                        <p:cTn id="12" dur="500"/>
                                        <p:tgtEl>
                                          <p:spTgt spid="3584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5845">
                                            <p:txEl>
                                              <p:pRg st="3" end="3"/>
                                            </p:txEl>
                                          </p:spTgt>
                                        </p:tgtEl>
                                        <p:attrNameLst>
                                          <p:attrName>style.visibility</p:attrName>
                                        </p:attrNameLst>
                                      </p:cBhvr>
                                      <p:to>
                                        <p:strVal val="visible"/>
                                      </p:to>
                                    </p:set>
                                    <p:animEffect transition="in" filter="fade">
                                      <p:cBhvr>
                                        <p:cTn id="17" dur="500"/>
                                        <p:tgtEl>
                                          <p:spTgt spid="35845">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5845">
                                            <p:txEl>
                                              <p:pRg st="4" end="4"/>
                                            </p:txEl>
                                          </p:spTgt>
                                        </p:tgtEl>
                                        <p:attrNameLst>
                                          <p:attrName>style.visibility</p:attrName>
                                        </p:attrNameLst>
                                      </p:cBhvr>
                                      <p:to>
                                        <p:strVal val="visible"/>
                                      </p:to>
                                    </p:set>
                                    <p:animEffect transition="in" filter="fade">
                                      <p:cBhvr>
                                        <p:cTn id="20" dur="500"/>
                                        <p:tgtEl>
                                          <p:spTgt spid="35845">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5845">
                                            <p:txEl>
                                              <p:pRg st="5" end="5"/>
                                            </p:txEl>
                                          </p:spTgt>
                                        </p:tgtEl>
                                        <p:attrNameLst>
                                          <p:attrName>style.visibility</p:attrName>
                                        </p:attrNameLst>
                                      </p:cBhvr>
                                      <p:to>
                                        <p:strVal val="visible"/>
                                      </p:to>
                                    </p:set>
                                    <p:animEffect transition="in" filter="fade">
                                      <p:cBhvr>
                                        <p:cTn id="25" dur="500"/>
                                        <p:tgtEl>
                                          <p:spTgt spid="35845">
                                            <p:txEl>
                                              <p:pRg st="5" end="5"/>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5845">
                                            <p:txEl>
                                              <p:pRg st="6" end="6"/>
                                            </p:txEl>
                                          </p:spTgt>
                                        </p:tgtEl>
                                        <p:attrNameLst>
                                          <p:attrName>style.visibility</p:attrName>
                                        </p:attrNameLst>
                                      </p:cBhvr>
                                      <p:to>
                                        <p:strVal val="visible"/>
                                      </p:to>
                                    </p:set>
                                    <p:animEffect transition="in" filter="fade">
                                      <p:cBhvr>
                                        <p:cTn id="28" dur="500"/>
                                        <p:tgtEl>
                                          <p:spTgt spid="35845">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5845">
                                            <p:txEl>
                                              <p:pRg st="7" end="7"/>
                                            </p:txEl>
                                          </p:spTgt>
                                        </p:tgtEl>
                                        <p:attrNameLst>
                                          <p:attrName>style.visibility</p:attrName>
                                        </p:attrNameLst>
                                      </p:cBhvr>
                                      <p:to>
                                        <p:strVal val="visible"/>
                                      </p:to>
                                    </p:set>
                                    <p:animEffect transition="in" filter="fade">
                                      <p:cBhvr>
                                        <p:cTn id="33" dur="500"/>
                                        <p:tgtEl>
                                          <p:spTgt spid="35845">
                                            <p:txEl>
                                              <p:pRg st="7" end="7"/>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5845">
                                            <p:txEl>
                                              <p:pRg st="8" end="8"/>
                                            </p:txEl>
                                          </p:spTgt>
                                        </p:tgtEl>
                                        <p:attrNameLst>
                                          <p:attrName>style.visibility</p:attrName>
                                        </p:attrNameLst>
                                      </p:cBhvr>
                                      <p:to>
                                        <p:strVal val="visible"/>
                                      </p:to>
                                    </p:set>
                                    <p:animEffect transition="in" filter="fade">
                                      <p:cBhvr>
                                        <p:cTn id="36" dur="500"/>
                                        <p:tgtEl>
                                          <p:spTgt spid="3584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Elbow Connector 65"/>
          <p:cNvCxnSpPr/>
          <p:nvPr/>
        </p:nvCxnSpPr>
        <p:spPr>
          <a:xfrm rot="5400000">
            <a:off x="4699126" y="3261285"/>
            <a:ext cx="3477176" cy="2200275"/>
          </a:xfrm>
          <a:prstGeom prst="bentConnector3">
            <a:avLst>
              <a:gd name="adj1" fmla="val 99855"/>
            </a:avLst>
          </a:prstGeom>
          <a:ln>
            <a:tailEnd type="arrow"/>
          </a:ln>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3356376" y="283665"/>
            <a:ext cx="8229600" cy="792162"/>
          </a:xfrm>
        </p:spPr>
        <p:txBody>
          <a:bodyPr>
            <a:normAutofit/>
          </a:bodyPr>
          <a:lstStyle/>
          <a:p>
            <a:r>
              <a:rPr lang="en-US" sz="4400" dirty="0"/>
              <a:t>Life Cycle of a Claim at HMSA</a:t>
            </a:r>
          </a:p>
        </p:txBody>
      </p:sp>
      <p:grpSp>
        <p:nvGrpSpPr>
          <p:cNvPr id="29" name="Group 28"/>
          <p:cNvGrpSpPr/>
          <p:nvPr/>
        </p:nvGrpSpPr>
        <p:grpSpPr>
          <a:xfrm>
            <a:off x="6861576" y="2744677"/>
            <a:ext cx="1371600" cy="1707686"/>
            <a:chOff x="3886200" y="2435869"/>
            <a:chExt cx="1371600" cy="1707686"/>
          </a:xfrm>
        </p:grpSpPr>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86200" y="2771955"/>
              <a:ext cx="1371600" cy="1371600"/>
            </a:xfrm>
            <a:prstGeom prst="rect">
              <a:avLst/>
            </a:prstGeom>
          </p:spPr>
        </p:pic>
        <p:sp>
          <p:nvSpPr>
            <p:cNvPr id="23" name="TextBox 22"/>
            <p:cNvSpPr txBox="1"/>
            <p:nvPr/>
          </p:nvSpPr>
          <p:spPr>
            <a:xfrm>
              <a:off x="4114800" y="2435869"/>
              <a:ext cx="914400" cy="369332"/>
            </a:xfrm>
            <a:prstGeom prst="rect">
              <a:avLst/>
            </a:prstGeom>
            <a:noFill/>
          </p:spPr>
          <p:txBody>
            <a:bodyPr wrap="square" rtlCol="0">
              <a:spAutoFit/>
            </a:bodyPr>
            <a:lstStyle/>
            <a:p>
              <a:pPr algn="ctr"/>
              <a:r>
                <a:rPr lang="en-US" b="1" dirty="0">
                  <a:solidFill>
                    <a:schemeClr val="accent2"/>
                  </a:solidFill>
                </a:rPr>
                <a:t>QNXT</a:t>
              </a:r>
            </a:p>
          </p:txBody>
        </p:sp>
      </p:grpSp>
      <p:grpSp>
        <p:nvGrpSpPr>
          <p:cNvPr id="44" name="Group 43"/>
          <p:cNvGrpSpPr/>
          <p:nvPr/>
        </p:nvGrpSpPr>
        <p:grpSpPr>
          <a:xfrm>
            <a:off x="6966352" y="1219470"/>
            <a:ext cx="1143000" cy="1191399"/>
            <a:chOff x="3990975" y="953869"/>
            <a:chExt cx="1143000" cy="1191399"/>
          </a:xfrm>
        </p:grpSpPr>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05275" y="953869"/>
              <a:ext cx="914400" cy="914400"/>
            </a:xfrm>
            <a:prstGeom prst="rect">
              <a:avLst/>
            </a:prstGeom>
          </p:spPr>
        </p:pic>
        <p:sp>
          <p:nvSpPr>
            <p:cNvPr id="42" name="TextBox 41"/>
            <p:cNvSpPr txBox="1"/>
            <p:nvPr/>
          </p:nvSpPr>
          <p:spPr>
            <a:xfrm>
              <a:off x="3990975" y="1868269"/>
              <a:ext cx="1143000" cy="276999"/>
            </a:xfrm>
            <a:prstGeom prst="rect">
              <a:avLst/>
            </a:prstGeom>
            <a:noFill/>
          </p:spPr>
          <p:txBody>
            <a:bodyPr wrap="square" rtlCol="0">
              <a:spAutoFit/>
            </a:bodyPr>
            <a:lstStyle/>
            <a:p>
              <a:pPr algn="ctr"/>
              <a:r>
                <a:rPr lang="en-US" sz="1200" b="1" dirty="0">
                  <a:solidFill>
                    <a:schemeClr val="accent2"/>
                  </a:solidFill>
                </a:rPr>
                <a:t>Medical Visit</a:t>
              </a:r>
            </a:p>
          </p:txBody>
        </p:sp>
      </p:grpSp>
      <p:grpSp>
        <p:nvGrpSpPr>
          <p:cNvPr id="1046" name="Group 1045"/>
          <p:cNvGrpSpPr/>
          <p:nvPr/>
        </p:nvGrpSpPr>
        <p:grpSpPr>
          <a:xfrm>
            <a:off x="8461776" y="1528009"/>
            <a:ext cx="3067050" cy="1158539"/>
            <a:chOff x="5486400" y="1219200"/>
            <a:chExt cx="3067050" cy="1158539"/>
          </a:xfrm>
        </p:grpSpPr>
        <p:grpSp>
          <p:nvGrpSpPr>
            <p:cNvPr id="28" name="Group 27"/>
            <p:cNvGrpSpPr/>
            <p:nvPr/>
          </p:nvGrpSpPr>
          <p:grpSpPr>
            <a:xfrm>
              <a:off x="6686550" y="1219200"/>
              <a:ext cx="1866900" cy="1158539"/>
              <a:chOff x="6229350" y="1338353"/>
              <a:chExt cx="1866900" cy="1158539"/>
            </a:xfrm>
          </p:grpSpPr>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77000" y="1338353"/>
                <a:ext cx="685800" cy="685800"/>
              </a:xfrm>
              <a:prstGeom prst="rect">
                <a:avLst/>
              </a:prstGeom>
            </p:spPr>
          </p:pic>
          <p:pic>
            <p:nvPicPr>
              <p:cNvPr id="16" name="Picture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2800" y="1371600"/>
                <a:ext cx="685800" cy="685800"/>
              </a:xfrm>
              <a:prstGeom prst="rect">
                <a:avLst/>
              </a:prstGeom>
            </p:spPr>
          </p:pic>
          <p:sp>
            <p:nvSpPr>
              <p:cNvPr id="27" name="TextBox 26"/>
              <p:cNvSpPr txBox="1"/>
              <p:nvPr/>
            </p:nvSpPr>
            <p:spPr>
              <a:xfrm>
                <a:off x="6229350" y="2035227"/>
                <a:ext cx="1866900" cy="461665"/>
              </a:xfrm>
              <a:prstGeom prst="rect">
                <a:avLst/>
              </a:prstGeom>
              <a:noFill/>
            </p:spPr>
            <p:txBody>
              <a:bodyPr wrap="square" rtlCol="0">
                <a:spAutoFit/>
              </a:bodyPr>
              <a:lstStyle/>
              <a:p>
                <a:pPr algn="ctr"/>
                <a:r>
                  <a:rPr lang="en-US" sz="1200" b="1" dirty="0">
                    <a:solidFill>
                      <a:schemeClr val="accent2"/>
                    </a:solidFill>
                  </a:rPr>
                  <a:t>Hardcopy Claims received and scanned in Mailroom</a:t>
                </a:r>
              </a:p>
            </p:txBody>
          </p:sp>
        </p:grpSp>
        <p:cxnSp>
          <p:nvCxnSpPr>
            <p:cNvPr id="55" name="Straight Arrow Connector 54"/>
            <p:cNvCxnSpPr/>
            <p:nvPr/>
          </p:nvCxnSpPr>
          <p:spPr>
            <a:xfrm>
              <a:off x="5486400" y="1595347"/>
              <a:ext cx="1323975"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grpSp>
      <p:grpSp>
        <p:nvGrpSpPr>
          <p:cNvPr id="1047" name="Group 1046"/>
          <p:cNvGrpSpPr/>
          <p:nvPr/>
        </p:nvGrpSpPr>
        <p:grpSpPr>
          <a:xfrm>
            <a:off x="9909576" y="2871213"/>
            <a:ext cx="1409700" cy="1426564"/>
            <a:chOff x="6934200" y="2562405"/>
            <a:chExt cx="1409700" cy="1426564"/>
          </a:xfrm>
        </p:grpSpPr>
        <p:grpSp>
          <p:nvGrpSpPr>
            <p:cNvPr id="31" name="Group 30"/>
            <p:cNvGrpSpPr/>
            <p:nvPr/>
          </p:nvGrpSpPr>
          <p:grpSpPr>
            <a:xfrm>
              <a:off x="6934200" y="2976039"/>
              <a:ext cx="1409700" cy="1012930"/>
              <a:chOff x="6934200" y="2976039"/>
              <a:chExt cx="1409700" cy="1012930"/>
            </a:xfrm>
          </p:grpSpPr>
          <p:grpSp>
            <p:nvGrpSpPr>
              <p:cNvPr id="21" name="Group 20"/>
              <p:cNvGrpSpPr/>
              <p:nvPr/>
            </p:nvGrpSpPr>
            <p:grpSpPr>
              <a:xfrm>
                <a:off x="6934200" y="2976039"/>
                <a:ext cx="1409700" cy="735931"/>
                <a:chOff x="6648914" y="3695086"/>
                <a:chExt cx="1409700" cy="735931"/>
              </a:xfrm>
            </p:grpSpPr>
            <p:pic>
              <p:nvPicPr>
                <p:cNvPr id="17" name="Pictur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48914" y="3745217"/>
                  <a:ext cx="685800" cy="685800"/>
                </a:xfrm>
                <a:prstGeom prst="rect">
                  <a:avLst/>
                </a:prstGeom>
              </p:spPr>
            </p:pic>
            <p:pic>
              <p:nvPicPr>
                <p:cNvPr id="20" name="Picture 1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25918" y="3695086"/>
                  <a:ext cx="732696" cy="732696"/>
                </a:xfrm>
                <a:prstGeom prst="rect">
                  <a:avLst/>
                </a:prstGeom>
              </p:spPr>
            </p:pic>
          </p:grpSp>
          <p:sp>
            <p:nvSpPr>
              <p:cNvPr id="30" name="TextBox 29"/>
              <p:cNvSpPr txBox="1"/>
              <p:nvPr/>
            </p:nvSpPr>
            <p:spPr>
              <a:xfrm>
                <a:off x="7000875" y="3711970"/>
                <a:ext cx="1238250" cy="276999"/>
              </a:xfrm>
              <a:prstGeom prst="rect">
                <a:avLst/>
              </a:prstGeom>
              <a:noFill/>
            </p:spPr>
            <p:txBody>
              <a:bodyPr wrap="square" rtlCol="0">
                <a:spAutoFit/>
              </a:bodyPr>
              <a:lstStyle/>
              <a:p>
                <a:pPr algn="ctr"/>
                <a:r>
                  <a:rPr lang="en-US" sz="1200" b="1" dirty="0">
                    <a:solidFill>
                      <a:schemeClr val="accent2"/>
                    </a:solidFill>
                  </a:rPr>
                  <a:t>Data Entry</a:t>
                </a:r>
              </a:p>
            </p:txBody>
          </p:sp>
        </p:grpSp>
        <p:cxnSp>
          <p:nvCxnSpPr>
            <p:cNvPr id="60" name="Straight Arrow Connector 59"/>
            <p:cNvCxnSpPr/>
            <p:nvPr/>
          </p:nvCxnSpPr>
          <p:spPr>
            <a:xfrm>
              <a:off x="7658829" y="2562405"/>
              <a:ext cx="0" cy="35550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grpSp>
      <p:cxnSp>
        <p:nvCxnSpPr>
          <p:cNvPr id="62" name="Straight Arrow Connector 61"/>
          <p:cNvCxnSpPr/>
          <p:nvPr/>
        </p:nvCxnSpPr>
        <p:spPr>
          <a:xfrm flipH="1">
            <a:off x="8385576" y="3705726"/>
            <a:ext cx="1371600"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grpSp>
        <p:nvGrpSpPr>
          <p:cNvPr id="64" name="Group 63"/>
          <p:cNvGrpSpPr/>
          <p:nvPr/>
        </p:nvGrpSpPr>
        <p:grpSpPr>
          <a:xfrm>
            <a:off x="3356376" y="1656686"/>
            <a:ext cx="3238500" cy="709522"/>
            <a:chOff x="381000" y="1347878"/>
            <a:chExt cx="3238500" cy="709522"/>
          </a:xfrm>
        </p:grpSpPr>
        <p:grpSp>
          <p:nvGrpSpPr>
            <p:cNvPr id="26" name="Group 25"/>
            <p:cNvGrpSpPr/>
            <p:nvPr/>
          </p:nvGrpSpPr>
          <p:grpSpPr>
            <a:xfrm>
              <a:off x="381000" y="1347878"/>
              <a:ext cx="1676400" cy="709522"/>
              <a:chOff x="457200" y="1347878"/>
              <a:chExt cx="1676400" cy="709522"/>
            </a:xfrm>
          </p:grpSpPr>
          <p:pic>
            <p:nvPicPr>
              <p:cNvPr id="8" name="Picture 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447800" y="1347878"/>
                <a:ext cx="685800" cy="685800"/>
              </a:xfrm>
              <a:prstGeom prst="rect">
                <a:avLst/>
              </a:prstGeom>
            </p:spPr>
          </p:pic>
          <p:sp>
            <p:nvSpPr>
              <p:cNvPr id="25" name="TextBox 24"/>
              <p:cNvSpPr txBox="1"/>
              <p:nvPr/>
            </p:nvSpPr>
            <p:spPr>
              <a:xfrm>
                <a:off x="457200" y="1411069"/>
                <a:ext cx="990600" cy="646331"/>
              </a:xfrm>
              <a:prstGeom prst="rect">
                <a:avLst/>
              </a:prstGeom>
              <a:noFill/>
            </p:spPr>
            <p:txBody>
              <a:bodyPr wrap="square" rtlCol="0">
                <a:spAutoFit/>
              </a:bodyPr>
              <a:lstStyle/>
              <a:p>
                <a:r>
                  <a:rPr lang="en-US" sz="1200" b="1" dirty="0">
                    <a:solidFill>
                      <a:schemeClr val="accent2"/>
                    </a:solidFill>
                  </a:rPr>
                  <a:t>Electronic Claims</a:t>
                </a:r>
              </a:p>
              <a:p>
                <a:r>
                  <a:rPr lang="en-US" sz="1200" b="1" dirty="0">
                    <a:solidFill>
                      <a:schemeClr val="accent2"/>
                    </a:solidFill>
                  </a:rPr>
                  <a:t>Entry</a:t>
                </a:r>
              </a:p>
            </p:txBody>
          </p:sp>
        </p:grpSp>
        <p:cxnSp>
          <p:nvCxnSpPr>
            <p:cNvPr id="68" name="Straight Arrow Connector 67"/>
            <p:cNvCxnSpPr/>
            <p:nvPr/>
          </p:nvCxnSpPr>
          <p:spPr>
            <a:xfrm flipH="1">
              <a:off x="2247900" y="1595347"/>
              <a:ext cx="1371600"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grpSp>
      <p:cxnSp>
        <p:nvCxnSpPr>
          <p:cNvPr id="1042" name="Elbow Connector 1041"/>
          <p:cNvCxnSpPr>
            <a:cxnSpLocks/>
            <a:stCxn id="8" idx="2"/>
          </p:cNvCxnSpPr>
          <p:nvPr/>
        </p:nvCxnSpPr>
        <p:spPr>
          <a:xfrm rot="16200000" flipH="1">
            <a:off x="5059354" y="1973008"/>
            <a:ext cx="1347748" cy="2086704"/>
          </a:xfrm>
          <a:prstGeom prst="bentConnector2">
            <a:avLst/>
          </a:prstGeom>
          <a:ln>
            <a:tailEnd type="arrow"/>
          </a:ln>
        </p:spPr>
        <p:style>
          <a:lnRef idx="3">
            <a:schemeClr val="accent1"/>
          </a:lnRef>
          <a:fillRef idx="0">
            <a:schemeClr val="accent1"/>
          </a:fillRef>
          <a:effectRef idx="2">
            <a:schemeClr val="accent1"/>
          </a:effectRef>
          <a:fontRef idx="minor">
            <a:schemeClr val="tx1"/>
          </a:fontRef>
        </p:style>
      </p:cxnSp>
      <p:grpSp>
        <p:nvGrpSpPr>
          <p:cNvPr id="74" name="Group 73"/>
          <p:cNvGrpSpPr/>
          <p:nvPr/>
        </p:nvGrpSpPr>
        <p:grpSpPr>
          <a:xfrm>
            <a:off x="7537851" y="4541518"/>
            <a:ext cx="3853591" cy="1323832"/>
            <a:chOff x="4562475" y="4267200"/>
            <a:chExt cx="3853591" cy="1323832"/>
          </a:xfrm>
        </p:grpSpPr>
        <p:grpSp>
          <p:nvGrpSpPr>
            <p:cNvPr id="1053" name="Group 1052"/>
            <p:cNvGrpSpPr/>
            <p:nvPr/>
          </p:nvGrpSpPr>
          <p:grpSpPr>
            <a:xfrm>
              <a:off x="4562475" y="4267200"/>
              <a:ext cx="3853591" cy="1323832"/>
              <a:chOff x="4562475" y="4267200"/>
              <a:chExt cx="3853591" cy="1323832"/>
            </a:xfrm>
          </p:grpSpPr>
          <p:grpSp>
            <p:nvGrpSpPr>
              <p:cNvPr id="1052" name="Group 1051"/>
              <p:cNvGrpSpPr/>
              <p:nvPr/>
            </p:nvGrpSpPr>
            <p:grpSpPr>
              <a:xfrm>
                <a:off x="4562475" y="4267200"/>
                <a:ext cx="3781425" cy="983302"/>
                <a:chOff x="4562475" y="4267200"/>
                <a:chExt cx="3781425" cy="983302"/>
              </a:xfrm>
            </p:grpSpPr>
            <p:grpSp>
              <p:nvGrpSpPr>
                <p:cNvPr id="32" name="Group 31"/>
                <p:cNvGrpSpPr/>
                <p:nvPr/>
              </p:nvGrpSpPr>
              <p:grpSpPr>
                <a:xfrm>
                  <a:off x="6934200" y="4514571"/>
                  <a:ext cx="1409700" cy="735931"/>
                  <a:chOff x="6648914" y="3695086"/>
                  <a:chExt cx="1409700" cy="735931"/>
                </a:xfrm>
              </p:grpSpPr>
              <p:pic>
                <p:nvPicPr>
                  <p:cNvPr id="33" name="Picture 3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48914" y="3745217"/>
                    <a:ext cx="685800" cy="685800"/>
                  </a:xfrm>
                  <a:prstGeom prst="rect">
                    <a:avLst/>
                  </a:prstGeom>
                </p:spPr>
              </p:pic>
              <p:pic>
                <p:nvPicPr>
                  <p:cNvPr id="34" name="Picture 3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25918" y="3695086"/>
                    <a:ext cx="732696" cy="732696"/>
                  </a:xfrm>
                  <a:prstGeom prst="rect">
                    <a:avLst/>
                  </a:prstGeom>
                </p:spPr>
              </p:pic>
            </p:grpSp>
            <p:cxnSp>
              <p:nvCxnSpPr>
                <p:cNvPr id="52" name="Elbow Connector 51"/>
                <p:cNvCxnSpPr/>
                <p:nvPr/>
              </p:nvCxnSpPr>
              <p:spPr>
                <a:xfrm>
                  <a:off x="4562475" y="4267200"/>
                  <a:ext cx="2371725" cy="640402"/>
                </a:xfrm>
                <a:prstGeom prst="bentConnector3">
                  <a:avLst>
                    <a:gd name="adj1" fmla="val 201"/>
                  </a:avLst>
                </a:prstGeom>
                <a:ln>
                  <a:tailEnd type="arrow"/>
                </a:ln>
              </p:spPr>
              <p:style>
                <a:lnRef idx="3">
                  <a:schemeClr val="accent1"/>
                </a:lnRef>
                <a:fillRef idx="0">
                  <a:schemeClr val="accent1"/>
                </a:fillRef>
                <a:effectRef idx="2">
                  <a:schemeClr val="accent1"/>
                </a:effectRef>
                <a:fontRef idx="minor">
                  <a:schemeClr val="tx1"/>
                </a:fontRef>
              </p:style>
            </p:cxnSp>
          </p:grpSp>
          <p:sp>
            <p:nvSpPr>
              <p:cNvPr id="1032" name="TextBox 1031"/>
              <p:cNvSpPr txBox="1"/>
              <p:nvPr/>
            </p:nvSpPr>
            <p:spPr>
              <a:xfrm>
                <a:off x="6806341" y="5314033"/>
                <a:ext cx="1609725" cy="276999"/>
              </a:xfrm>
              <a:prstGeom prst="rect">
                <a:avLst/>
              </a:prstGeom>
              <a:noFill/>
            </p:spPr>
            <p:txBody>
              <a:bodyPr wrap="square" rtlCol="0">
                <a:spAutoFit/>
              </a:bodyPr>
              <a:lstStyle/>
              <a:p>
                <a:r>
                  <a:rPr lang="en-US" sz="1200" b="1" dirty="0">
                    <a:solidFill>
                      <a:schemeClr val="accent2"/>
                    </a:solidFill>
                  </a:rPr>
                  <a:t>Claims Department</a:t>
                </a:r>
              </a:p>
            </p:txBody>
          </p:sp>
        </p:grpSp>
        <p:sp>
          <p:nvSpPr>
            <p:cNvPr id="73" name="TextBox 72"/>
            <p:cNvSpPr txBox="1"/>
            <p:nvPr/>
          </p:nvSpPr>
          <p:spPr>
            <a:xfrm>
              <a:off x="5029200" y="4648200"/>
              <a:ext cx="1371600" cy="276999"/>
            </a:xfrm>
            <a:prstGeom prst="rect">
              <a:avLst/>
            </a:prstGeom>
            <a:noFill/>
          </p:spPr>
          <p:txBody>
            <a:bodyPr wrap="square" rtlCol="0">
              <a:spAutoFit/>
            </a:bodyPr>
            <a:lstStyle/>
            <a:p>
              <a:r>
                <a:rPr lang="en-US" sz="1200" b="1" dirty="0">
                  <a:solidFill>
                    <a:schemeClr val="accent2"/>
                  </a:solidFill>
                </a:rPr>
                <a:t>Manual Review</a:t>
              </a:r>
            </a:p>
          </p:txBody>
        </p:sp>
      </p:grpSp>
      <p:grpSp>
        <p:nvGrpSpPr>
          <p:cNvPr id="77" name="Group 76"/>
          <p:cNvGrpSpPr/>
          <p:nvPr/>
        </p:nvGrpSpPr>
        <p:grpSpPr>
          <a:xfrm>
            <a:off x="3702852" y="3404372"/>
            <a:ext cx="1219200" cy="457380"/>
            <a:chOff x="609600" y="2797570"/>
            <a:chExt cx="1219200" cy="457380"/>
          </a:xfrm>
        </p:grpSpPr>
        <p:pic>
          <p:nvPicPr>
            <p:cNvPr id="75" name="Picture 7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371600" y="2797570"/>
              <a:ext cx="457200" cy="457200"/>
            </a:xfrm>
            <a:prstGeom prst="rect">
              <a:avLst/>
            </a:prstGeom>
          </p:spPr>
        </p:pic>
        <p:sp>
          <p:nvSpPr>
            <p:cNvPr id="76" name="TextBox 75"/>
            <p:cNvSpPr txBox="1"/>
            <p:nvPr/>
          </p:nvSpPr>
          <p:spPr>
            <a:xfrm>
              <a:off x="609600" y="2824063"/>
              <a:ext cx="838200" cy="430887"/>
            </a:xfrm>
            <a:prstGeom prst="rect">
              <a:avLst/>
            </a:prstGeom>
            <a:noFill/>
          </p:spPr>
          <p:txBody>
            <a:bodyPr wrap="square" rtlCol="0">
              <a:spAutoFit/>
            </a:bodyPr>
            <a:lstStyle/>
            <a:p>
              <a:r>
                <a:rPr lang="en-US" sz="1100" b="1" dirty="0">
                  <a:solidFill>
                    <a:schemeClr val="accent2"/>
                  </a:solidFill>
                </a:rPr>
                <a:t>837 Database</a:t>
              </a:r>
            </a:p>
          </p:txBody>
        </p:sp>
      </p:grpSp>
      <p:grpSp>
        <p:nvGrpSpPr>
          <p:cNvPr id="87" name="Group 86"/>
          <p:cNvGrpSpPr/>
          <p:nvPr/>
        </p:nvGrpSpPr>
        <p:grpSpPr>
          <a:xfrm>
            <a:off x="3356376" y="5474052"/>
            <a:ext cx="1733550" cy="1100284"/>
            <a:chOff x="381000" y="5165244"/>
            <a:chExt cx="1733550" cy="1100284"/>
          </a:xfrm>
        </p:grpSpPr>
        <p:pic>
          <p:nvPicPr>
            <p:cNvPr id="19" name="Picture 1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304925" y="5165244"/>
              <a:ext cx="685800" cy="685800"/>
            </a:xfrm>
            <a:prstGeom prst="rect">
              <a:avLst/>
            </a:prstGeom>
          </p:spPr>
        </p:pic>
        <p:sp>
          <p:nvSpPr>
            <p:cNvPr id="81" name="TextBox 80"/>
            <p:cNvSpPr txBox="1"/>
            <p:nvPr/>
          </p:nvSpPr>
          <p:spPr>
            <a:xfrm>
              <a:off x="1276350" y="5988529"/>
              <a:ext cx="838200" cy="276999"/>
            </a:xfrm>
            <a:prstGeom prst="rect">
              <a:avLst/>
            </a:prstGeom>
            <a:noFill/>
          </p:spPr>
          <p:txBody>
            <a:bodyPr wrap="square" rtlCol="0">
              <a:spAutoFit/>
            </a:bodyPr>
            <a:lstStyle/>
            <a:p>
              <a:r>
                <a:rPr lang="en-US" sz="1200" b="1" dirty="0">
                  <a:solidFill>
                    <a:schemeClr val="accent2"/>
                  </a:solidFill>
                </a:rPr>
                <a:t>Payment</a:t>
              </a:r>
            </a:p>
          </p:txBody>
        </p:sp>
        <p:sp>
          <p:nvSpPr>
            <p:cNvPr id="78" name="TextBox 77"/>
            <p:cNvSpPr txBox="1"/>
            <p:nvPr/>
          </p:nvSpPr>
          <p:spPr>
            <a:xfrm>
              <a:off x="381000" y="6003918"/>
              <a:ext cx="914401" cy="261610"/>
            </a:xfrm>
            <a:prstGeom prst="rect">
              <a:avLst/>
            </a:prstGeom>
            <a:noFill/>
          </p:spPr>
          <p:txBody>
            <a:bodyPr wrap="square" rtlCol="0">
              <a:spAutoFit/>
            </a:bodyPr>
            <a:lstStyle/>
            <a:p>
              <a:r>
                <a:rPr lang="en-US" sz="1100" b="1" dirty="0">
                  <a:solidFill>
                    <a:schemeClr val="accent2"/>
                  </a:solidFill>
                </a:rPr>
                <a:t>RTM/RTP</a:t>
              </a:r>
            </a:p>
          </p:txBody>
        </p:sp>
        <p:pic>
          <p:nvPicPr>
            <p:cNvPr id="79" name="Picture 7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33400" y="5279543"/>
              <a:ext cx="685800" cy="685800"/>
            </a:xfrm>
            <a:prstGeom prst="rect">
              <a:avLst/>
            </a:prstGeom>
            <a:scene3d>
              <a:camera prst="orthographicFront">
                <a:rot lat="0" lon="10799999" rev="0"/>
              </a:camera>
              <a:lightRig rig="threePt" dir="t"/>
            </a:scene3d>
          </p:spPr>
        </p:pic>
      </p:grpSp>
      <p:grpSp>
        <p:nvGrpSpPr>
          <p:cNvPr id="3" name="Group 2">
            <a:extLst>
              <a:ext uri="{FF2B5EF4-FFF2-40B4-BE49-F238E27FC236}">
                <a16:creationId xmlns:a16="http://schemas.microsoft.com/office/drawing/2014/main" id="{8C63A71B-B936-478E-A6F3-B604D034DEAA}"/>
              </a:ext>
            </a:extLst>
          </p:cNvPr>
          <p:cNvGrpSpPr/>
          <p:nvPr/>
        </p:nvGrpSpPr>
        <p:grpSpPr>
          <a:xfrm>
            <a:off x="8871351" y="3401390"/>
            <a:ext cx="838200" cy="906366"/>
            <a:chOff x="5895975" y="3168318"/>
            <a:chExt cx="838200" cy="906366"/>
          </a:xfrm>
        </p:grpSpPr>
        <p:pic>
          <p:nvPicPr>
            <p:cNvPr id="54" name="Picture 53">
              <a:extLst>
                <a:ext uri="{FF2B5EF4-FFF2-40B4-BE49-F238E27FC236}">
                  <a16:creationId xmlns:a16="http://schemas.microsoft.com/office/drawing/2014/main" id="{5405C5D5-75E7-45C1-BFA3-5E2BF94DD08F}"/>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947176" y="3168318"/>
              <a:ext cx="457200" cy="457200"/>
            </a:xfrm>
            <a:prstGeom prst="rect">
              <a:avLst/>
            </a:prstGeom>
          </p:spPr>
        </p:pic>
        <p:sp>
          <p:nvSpPr>
            <p:cNvPr id="56" name="TextBox 55">
              <a:extLst>
                <a:ext uri="{FF2B5EF4-FFF2-40B4-BE49-F238E27FC236}">
                  <a16:creationId xmlns:a16="http://schemas.microsoft.com/office/drawing/2014/main" id="{82D5A198-D60D-4872-8E09-CDF5CA23633E}"/>
                </a:ext>
              </a:extLst>
            </p:cNvPr>
            <p:cNvSpPr txBox="1"/>
            <p:nvPr/>
          </p:nvSpPr>
          <p:spPr>
            <a:xfrm>
              <a:off x="5895975" y="3643797"/>
              <a:ext cx="838200" cy="430887"/>
            </a:xfrm>
            <a:prstGeom prst="rect">
              <a:avLst/>
            </a:prstGeom>
            <a:noFill/>
          </p:spPr>
          <p:txBody>
            <a:bodyPr wrap="square" rtlCol="0">
              <a:spAutoFit/>
            </a:bodyPr>
            <a:lstStyle/>
            <a:p>
              <a:r>
                <a:rPr lang="en-US" sz="1100" b="1" dirty="0">
                  <a:solidFill>
                    <a:schemeClr val="accent2"/>
                  </a:solidFill>
                </a:rPr>
                <a:t>837 Database</a:t>
              </a:r>
            </a:p>
          </p:txBody>
        </p:sp>
      </p:grpSp>
      <p:grpSp>
        <p:nvGrpSpPr>
          <p:cNvPr id="35" name="Group 34">
            <a:extLst>
              <a:ext uri="{FF2B5EF4-FFF2-40B4-BE49-F238E27FC236}">
                <a16:creationId xmlns:a16="http://schemas.microsoft.com/office/drawing/2014/main" id="{0C3D95D5-C870-4990-AB81-1DFD0AC64E18}"/>
              </a:ext>
            </a:extLst>
          </p:cNvPr>
          <p:cNvGrpSpPr/>
          <p:nvPr/>
        </p:nvGrpSpPr>
        <p:grpSpPr>
          <a:xfrm>
            <a:off x="4768995" y="4178808"/>
            <a:ext cx="2569281" cy="1295244"/>
            <a:chOff x="4768995" y="4178808"/>
            <a:chExt cx="2569281" cy="1295244"/>
          </a:xfrm>
        </p:grpSpPr>
        <p:sp>
          <p:nvSpPr>
            <p:cNvPr id="39" name="TextBox 38"/>
            <p:cNvSpPr txBox="1"/>
            <p:nvPr/>
          </p:nvSpPr>
          <p:spPr>
            <a:xfrm rot="19257197">
              <a:off x="4768995" y="4323529"/>
              <a:ext cx="2569281" cy="276999"/>
            </a:xfrm>
            <a:prstGeom prst="rect">
              <a:avLst/>
            </a:prstGeom>
            <a:noFill/>
          </p:spPr>
          <p:txBody>
            <a:bodyPr wrap="square" rtlCol="0">
              <a:spAutoFit/>
            </a:bodyPr>
            <a:lstStyle/>
            <a:p>
              <a:r>
                <a:rPr lang="en-US" sz="1200" b="1" dirty="0">
                  <a:solidFill>
                    <a:schemeClr val="accent2"/>
                  </a:solidFill>
                </a:rPr>
                <a:t>Auto-adjudicated claims</a:t>
              </a:r>
            </a:p>
          </p:txBody>
        </p:sp>
        <p:cxnSp>
          <p:nvCxnSpPr>
            <p:cNvPr id="22" name="Straight Arrow Connector 21">
              <a:extLst>
                <a:ext uri="{FF2B5EF4-FFF2-40B4-BE49-F238E27FC236}">
                  <a16:creationId xmlns:a16="http://schemas.microsoft.com/office/drawing/2014/main" id="{F95831AD-E170-434A-8B2C-5E9DA0699D7F}"/>
                </a:ext>
              </a:extLst>
            </p:cNvPr>
            <p:cNvCxnSpPr>
              <a:cxnSpLocks/>
            </p:cNvCxnSpPr>
            <p:nvPr/>
          </p:nvCxnSpPr>
          <p:spPr>
            <a:xfrm flipH="1">
              <a:off x="5032776" y="4178808"/>
              <a:ext cx="1633200" cy="1295244"/>
            </a:xfrm>
            <a:prstGeom prst="straightConnector1">
              <a:avLst/>
            </a:prstGeom>
            <a:ln>
              <a:headEnd type="none" w="med" len="med"/>
              <a:tailEnd type="arrow" w="med" len="med"/>
            </a:ln>
          </p:spPr>
          <p:style>
            <a:lnRef idx="3">
              <a:schemeClr val="accent1"/>
            </a:lnRef>
            <a:fillRef idx="0">
              <a:schemeClr val="accent1"/>
            </a:fillRef>
            <a:effectRef idx="2">
              <a:schemeClr val="accent1"/>
            </a:effectRef>
            <a:fontRef idx="minor">
              <a:schemeClr val="tx1"/>
            </a:fontRef>
          </p:style>
        </p:cxnSp>
      </p:grpSp>
      <p:sp>
        <p:nvSpPr>
          <p:cNvPr id="65" name="TextBox 64">
            <a:extLst>
              <a:ext uri="{FF2B5EF4-FFF2-40B4-BE49-F238E27FC236}">
                <a16:creationId xmlns:a16="http://schemas.microsoft.com/office/drawing/2014/main" id="{8BE1820F-F05E-4033-A600-F926884D8EB9}"/>
              </a:ext>
            </a:extLst>
          </p:cNvPr>
          <p:cNvSpPr txBox="1"/>
          <p:nvPr/>
        </p:nvSpPr>
        <p:spPr>
          <a:xfrm rot="19257197">
            <a:off x="4957707" y="4562231"/>
            <a:ext cx="2569281" cy="276999"/>
          </a:xfrm>
          <a:prstGeom prst="rect">
            <a:avLst/>
          </a:prstGeom>
          <a:noFill/>
        </p:spPr>
        <p:txBody>
          <a:bodyPr wrap="square" rtlCol="0">
            <a:spAutoFit/>
          </a:bodyPr>
          <a:lstStyle/>
          <a:p>
            <a:r>
              <a:rPr lang="en-US" sz="1200" b="1" dirty="0">
                <a:solidFill>
                  <a:schemeClr val="accent2"/>
                </a:solidFill>
              </a:rPr>
              <a:t>Re-processed, adjusted claims</a:t>
            </a:r>
          </a:p>
        </p:txBody>
      </p:sp>
      <p:grpSp>
        <p:nvGrpSpPr>
          <p:cNvPr id="5" name="Group 4">
            <a:extLst>
              <a:ext uri="{FF2B5EF4-FFF2-40B4-BE49-F238E27FC236}">
                <a16:creationId xmlns:a16="http://schemas.microsoft.com/office/drawing/2014/main" id="{2AB79CE4-FDF0-4858-8CD8-BEBEFA8088E6}"/>
              </a:ext>
            </a:extLst>
          </p:cNvPr>
          <p:cNvGrpSpPr/>
          <p:nvPr/>
        </p:nvGrpSpPr>
        <p:grpSpPr>
          <a:xfrm>
            <a:off x="7108683" y="4488118"/>
            <a:ext cx="3525522" cy="1801578"/>
            <a:chOff x="7108683" y="4488118"/>
            <a:chExt cx="3525522" cy="1801578"/>
          </a:xfrm>
        </p:grpSpPr>
        <p:cxnSp>
          <p:nvCxnSpPr>
            <p:cNvPr id="1038" name="Elbow Connector 1037"/>
            <p:cNvCxnSpPr>
              <a:cxnSpLocks/>
            </p:cNvCxnSpPr>
            <p:nvPr/>
          </p:nvCxnSpPr>
          <p:spPr>
            <a:xfrm rot="10800000">
              <a:off x="7108683" y="4488118"/>
              <a:ext cx="3477897" cy="1461479"/>
            </a:xfrm>
            <a:prstGeom prst="bentConnector3">
              <a:avLst>
                <a:gd name="adj1" fmla="val 99980"/>
              </a:avLst>
            </a:prstGeom>
            <a:ln>
              <a:tailEnd type="arrow"/>
            </a:ln>
          </p:spPr>
          <p:style>
            <a:lnRef idx="3">
              <a:schemeClr val="accent1"/>
            </a:lnRef>
            <a:fillRef idx="0">
              <a:schemeClr val="accent1"/>
            </a:fillRef>
            <a:effectRef idx="2">
              <a:schemeClr val="accent1"/>
            </a:effectRef>
            <a:fontRef idx="minor">
              <a:schemeClr val="tx1"/>
            </a:fontRef>
          </p:style>
        </p:cxnSp>
        <p:sp>
          <p:nvSpPr>
            <p:cNvPr id="57" name="TextBox 56">
              <a:extLst>
                <a:ext uri="{FF2B5EF4-FFF2-40B4-BE49-F238E27FC236}">
                  <a16:creationId xmlns:a16="http://schemas.microsoft.com/office/drawing/2014/main" id="{34E8D6F6-0AC8-4678-A679-545BE240FAED}"/>
                </a:ext>
              </a:extLst>
            </p:cNvPr>
            <p:cNvSpPr txBox="1"/>
            <p:nvPr/>
          </p:nvSpPr>
          <p:spPr>
            <a:xfrm>
              <a:off x="7157581" y="6012697"/>
              <a:ext cx="3476624" cy="276999"/>
            </a:xfrm>
            <a:prstGeom prst="rect">
              <a:avLst/>
            </a:prstGeom>
            <a:noFill/>
          </p:spPr>
          <p:txBody>
            <a:bodyPr wrap="square" rtlCol="0">
              <a:spAutoFit/>
            </a:bodyPr>
            <a:lstStyle/>
            <a:p>
              <a:r>
                <a:rPr lang="en-US" sz="1200" b="1" dirty="0">
                  <a:solidFill>
                    <a:schemeClr val="accent2"/>
                  </a:solidFill>
                </a:rPr>
                <a:t>Sent back through QNXT after adjudication</a:t>
              </a:r>
            </a:p>
          </p:txBody>
        </p:sp>
      </p:grpSp>
    </p:spTree>
    <p:extLst>
      <p:ext uri="{BB962C8B-B14F-4D97-AF65-F5344CB8AC3E}">
        <p14:creationId xmlns:p14="http://schemas.microsoft.com/office/powerpoint/2010/main" val="2563413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7"/>
                                        </p:tgtEl>
                                        <p:attrNameLst>
                                          <p:attrName>style.visibility</p:attrName>
                                        </p:attrNameLst>
                                      </p:cBhvr>
                                      <p:to>
                                        <p:strVal val="visible"/>
                                      </p:to>
                                    </p:set>
                                    <p:animEffect transition="in" filter="fade">
                                      <p:cBhvr>
                                        <p:cTn id="12" dur="500"/>
                                        <p:tgtEl>
                                          <p:spTgt spid="8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fade">
                                      <p:cBhvr>
                                        <p:cTn id="17" dur="500"/>
                                        <p:tgtEl>
                                          <p:spTgt spid="66"/>
                                        </p:tgtEl>
                                      </p:cBhvr>
                                    </p:animEffect>
                                  </p:childTnLst>
                                  <p:subTnLst>
                                    <p:set>
                                      <p:cBhvr override="childStyle">
                                        <p:cTn dur="1" fill="hold" display="0" masterRel="nextClick" afterEffect="1"/>
                                        <p:tgtEl>
                                          <p:spTgt spid="66"/>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4"/>
                                        </p:tgtEl>
                                        <p:attrNameLst>
                                          <p:attrName>style.visibility</p:attrName>
                                        </p:attrNameLst>
                                      </p:cBhvr>
                                      <p:to>
                                        <p:strVal val="visible"/>
                                      </p:to>
                                    </p:set>
                                    <p:animEffect transition="in" filter="fade">
                                      <p:cBhvr>
                                        <p:cTn id="22" dur="500"/>
                                        <p:tgtEl>
                                          <p:spTgt spid="6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46"/>
                                        </p:tgtEl>
                                        <p:attrNameLst>
                                          <p:attrName>style.visibility</p:attrName>
                                        </p:attrNameLst>
                                      </p:cBhvr>
                                      <p:to>
                                        <p:strVal val="visible"/>
                                      </p:to>
                                    </p:set>
                                    <p:animEffect transition="in" filter="fade">
                                      <p:cBhvr>
                                        <p:cTn id="27" dur="500"/>
                                        <p:tgtEl>
                                          <p:spTgt spid="104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47"/>
                                        </p:tgtEl>
                                        <p:attrNameLst>
                                          <p:attrName>style.visibility</p:attrName>
                                        </p:attrNameLst>
                                      </p:cBhvr>
                                      <p:to>
                                        <p:strVal val="visible"/>
                                      </p:to>
                                    </p:set>
                                    <p:animEffect transition="in" filter="fade">
                                      <p:cBhvr>
                                        <p:cTn id="32" dur="500"/>
                                        <p:tgtEl>
                                          <p:spTgt spid="104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fade">
                                      <p:cBhvr>
                                        <p:cTn id="37" dur="500"/>
                                        <p:tgtEl>
                                          <p:spTgt spid="62"/>
                                        </p:tgtEl>
                                      </p:cBhvr>
                                    </p:animEffect>
                                  </p:childTnLst>
                                </p:cTn>
                              </p:par>
                              <p:par>
                                <p:cTn id="38" presetID="10" presetClass="entr" presetSubtype="0" fill="hold" nodeType="with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par>
                                <p:cTn id="41" presetID="10" presetClass="entr" presetSubtype="0" fill="hold" nodeType="withEffect">
                                  <p:stCondLst>
                                    <p:cond delay="0"/>
                                  </p:stCondLst>
                                  <p:childTnLst>
                                    <p:set>
                                      <p:cBhvr>
                                        <p:cTn id="42" dur="1" fill="hold">
                                          <p:stCondLst>
                                            <p:cond delay="0"/>
                                          </p:stCondLst>
                                        </p:cTn>
                                        <p:tgtEl>
                                          <p:spTgt spid="1042"/>
                                        </p:tgtEl>
                                        <p:attrNameLst>
                                          <p:attrName>style.visibility</p:attrName>
                                        </p:attrNameLst>
                                      </p:cBhvr>
                                      <p:to>
                                        <p:strVal val="visible"/>
                                      </p:to>
                                    </p:set>
                                    <p:animEffect transition="in" filter="fade">
                                      <p:cBhvr>
                                        <p:cTn id="43" dur="500"/>
                                        <p:tgtEl>
                                          <p:spTgt spid="1042"/>
                                        </p:tgtEl>
                                      </p:cBhvr>
                                    </p:animEffect>
                                  </p:childTnLst>
                                </p:cTn>
                              </p:par>
                              <p:par>
                                <p:cTn id="44" presetID="10" presetClass="entr" presetSubtype="0" fill="hold" nodeType="withEffect">
                                  <p:stCondLst>
                                    <p:cond delay="0"/>
                                  </p:stCondLst>
                                  <p:childTnLst>
                                    <p:set>
                                      <p:cBhvr>
                                        <p:cTn id="45" dur="1" fill="hold">
                                          <p:stCondLst>
                                            <p:cond delay="0"/>
                                          </p:stCondLst>
                                        </p:cTn>
                                        <p:tgtEl>
                                          <p:spTgt spid="77"/>
                                        </p:tgtEl>
                                        <p:attrNameLst>
                                          <p:attrName>style.visibility</p:attrName>
                                        </p:attrNameLst>
                                      </p:cBhvr>
                                      <p:to>
                                        <p:strVal val="visible"/>
                                      </p:to>
                                    </p:set>
                                    <p:animEffect transition="in" filter="fade">
                                      <p:cBhvr>
                                        <p:cTn id="46" dur="500"/>
                                        <p:tgtEl>
                                          <p:spTgt spid="77"/>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500"/>
                                        <p:tgtEl>
                                          <p:spTgt spid="35"/>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74"/>
                                        </p:tgtEl>
                                        <p:attrNameLst>
                                          <p:attrName>style.visibility</p:attrName>
                                        </p:attrNameLst>
                                      </p:cBhvr>
                                      <p:to>
                                        <p:strVal val="visible"/>
                                      </p:to>
                                    </p:set>
                                    <p:animEffect transition="in" filter="fade">
                                      <p:cBhvr>
                                        <p:cTn id="61" dur="500"/>
                                        <p:tgtEl>
                                          <p:spTgt spid="74"/>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500"/>
                                        <p:tgtEl>
                                          <p:spTgt spid="5"/>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65"/>
                                        </p:tgtEl>
                                        <p:attrNameLst>
                                          <p:attrName>style.visibility</p:attrName>
                                        </p:attrNameLst>
                                      </p:cBhvr>
                                      <p:to>
                                        <p:strVal val="visible"/>
                                      </p:to>
                                    </p:set>
                                    <p:animEffect transition="in" filter="fade">
                                      <p:cBhvr>
                                        <p:cTn id="7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dirty="0"/>
              <a:t>Claim Adjustment Cycle</a:t>
            </a:r>
          </a:p>
        </p:txBody>
      </p:sp>
      <p:grpSp>
        <p:nvGrpSpPr>
          <p:cNvPr id="19" name="Group 18">
            <a:extLst>
              <a:ext uri="{FF2B5EF4-FFF2-40B4-BE49-F238E27FC236}">
                <a16:creationId xmlns:a16="http://schemas.microsoft.com/office/drawing/2014/main" id="{B78D8D29-1CA3-487C-A901-BA7445C112F3}"/>
              </a:ext>
            </a:extLst>
          </p:cNvPr>
          <p:cNvGrpSpPr/>
          <p:nvPr/>
        </p:nvGrpSpPr>
        <p:grpSpPr>
          <a:xfrm>
            <a:off x="8674963" y="3682360"/>
            <a:ext cx="1409700" cy="1012930"/>
            <a:chOff x="6172200" y="3471716"/>
            <a:chExt cx="1409700" cy="1012930"/>
          </a:xfrm>
        </p:grpSpPr>
        <p:grpSp>
          <p:nvGrpSpPr>
            <p:cNvPr id="15" name="Group 14">
              <a:extLst>
                <a:ext uri="{FF2B5EF4-FFF2-40B4-BE49-F238E27FC236}">
                  <a16:creationId xmlns:a16="http://schemas.microsoft.com/office/drawing/2014/main" id="{4EC34B39-F16C-4838-B225-DB5F2BFCD879}"/>
                </a:ext>
              </a:extLst>
            </p:cNvPr>
            <p:cNvGrpSpPr/>
            <p:nvPr/>
          </p:nvGrpSpPr>
          <p:grpSpPr>
            <a:xfrm>
              <a:off x="6172200" y="3471716"/>
              <a:ext cx="1409700" cy="735931"/>
              <a:chOff x="6648914" y="3695086"/>
              <a:chExt cx="1409700" cy="735931"/>
            </a:xfrm>
          </p:grpSpPr>
          <p:pic>
            <p:nvPicPr>
              <p:cNvPr id="17" name="Picture 16">
                <a:extLst>
                  <a:ext uri="{FF2B5EF4-FFF2-40B4-BE49-F238E27FC236}">
                    <a16:creationId xmlns:a16="http://schemas.microsoft.com/office/drawing/2014/main" id="{0CF8235F-898A-443B-9DEF-3251B400D0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48914" y="3745217"/>
                <a:ext cx="685800" cy="685800"/>
              </a:xfrm>
              <a:prstGeom prst="rect">
                <a:avLst/>
              </a:prstGeom>
            </p:spPr>
          </p:pic>
          <p:pic>
            <p:nvPicPr>
              <p:cNvPr id="18" name="Picture 17">
                <a:extLst>
                  <a:ext uri="{FF2B5EF4-FFF2-40B4-BE49-F238E27FC236}">
                    <a16:creationId xmlns:a16="http://schemas.microsoft.com/office/drawing/2014/main" id="{34D8A1ED-ACFC-46D6-873C-BA9106BA565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25918" y="3695086"/>
                <a:ext cx="732696" cy="732696"/>
              </a:xfrm>
              <a:prstGeom prst="rect">
                <a:avLst/>
              </a:prstGeom>
            </p:spPr>
          </p:pic>
        </p:grpSp>
        <p:sp>
          <p:nvSpPr>
            <p:cNvPr id="16" name="TextBox 15">
              <a:extLst>
                <a:ext uri="{FF2B5EF4-FFF2-40B4-BE49-F238E27FC236}">
                  <a16:creationId xmlns:a16="http://schemas.microsoft.com/office/drawing/2014/main" id="{78260E4B-E793-4AE1-BDC2-A1B1277E7604}"/>
                </a:ext>
              </a:extLst>
            </p:cNvPr>
            <p:cNvSpPr txBox="1"/>
            <p:nvPr/>
          </p:nvSpPr>
          <p:spPr>
            <a:xfrm>
              <a:off x="6238875" y="4207647"/>
              <a:ext cx="1238250" cy="276999"/>
            </a:xfrm>
            <a:prstGeom prst="rect">
              <a:avLst/>
            </a:prstGeom>
            <a:noFill/>
          </p:spPr>
          <p:txBody>
            <a:bodyPr wrap="square" rtlCol="0">
              <a:spAutoFit/>
            </a:bodyPr>
            <a:lstStyle/>
            <a:p>
              <a:pPr algn="ctr"/>
              <a:r>
                <a:rPr lang="en-US" sz="1200" b="1" dirty="0">
                  <a:solidFill>
                    <a:schemeClr val="accent2"/>
                  </a:solidFill>
                </a:rPr>
                <a:t>Adjustment Unit</a:t>
              </a:r>
            </a:p>
          </p:txBody>
        </p:sp>
      </p:grpSp>
      <p:cxnSp>
        <p:nvCxnSpPr>
          <p:cNvPr id="21" name="Straight Arrow Connector 20">
            <a:extLst>
              <a:ext uri="{FF2B5EF4-FFF2-40B4-BE49-F238E27FC236}">
                <a16:creationId xmlns:a16="http://schemas.microsoft.com/office/drawing/2014/main" id="{D4D0E4C3-29F3-48BA-AE3D-726A08C0A287}"/>
              </a:ext>
            </a:extLst>
          </p:cNvPr>
          <p:cNvCxnSpPr>
            <a:cxnSpLocks/>
          </p:cNvCxnSpPr>
          <p:nvPr/>
        </p:nvCxnSpPr>
        <p:spPr>
          <a:xfrm>
            <a:off x="5950813" y="4139560"/>
            <a:ext cx="381000"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2" name="Straight Arrow Connector 21">
            <a:extLst>
              <a:ext uri="{FF2B5EF4-FFF2-40B4-BE49-F238E27FC236}">
                <a16:creationId xmlns:a16="http://schemas.microsoft.com/office/drawing/2014/main" id="{8402BE22-ED84-4DA2-874E-6A989031449D}"/>
              </a:ext>
            </a:extLst>
          </p:cNvPr>
          <p:cNvCxnSpPr>
            <a:cxnSpLocks/>
          </p:cNvCxnSpPr>
          <p:nvPr/>
        </p:nvCxnSpPr>
        <p:spPr>
          <a:xfrm>
            <a:off x="7932013" y="4139560"/>
            <a:ext cx="381000"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grpSp>
        <p:nvGrpSpPr>
          <p:cNvPr id="12" name="Group 11">
            <a:extLst>
              <a:ext uri="{FF2B5EF4-FFF2-40B4-BE49-F238E27FC236}">
                <a16:creationId xmlns:a16="http://schemas.microsoft.com/office/drawing/2014/main" id="{35A95631-B15D-4988-ACAE-65855D73FA43}"/>
              </a:ext>
            </a:extLst>
          </p:cNvPr>
          <p:cNvGrpSpPr/>
          <p:nvPr/>
        </p:nvGrpSpPr>
        <p:grpSpPr>
          <a:xfrm>
            <a:off x="6408015" y="3481380"/>
            <a:ext cx="1476375" cy="1220022"/>
            <a:chOff x="2943225" y="3673728"/>
            <a:chExt cx="1476375" cy="1220022"/>
          </a:xfrm>
        </p:grpSpPr>
        <p:sp>
          <p:nvSpPr>
            <p:cNvPr id="28" name="TextBox 27">
              <a:extLst>
                <a:ext uri="{FF2B5EF4-FFF2-40B4-BE49-F238E27FC236}">
                  <a16:creationId xmlns:a16="http://schemas.microsoft.com/office/drawing/2014/main" id="{1229E186-190E-4DEE-AF42-2FAA0A65164D}"/>
                </a:ext>
              </a:extLst>
            </p:cNvPr>
            <p:cNvSpPr txBox="1"/>
            <p:nvPr/>
          </p:nvSpPr>
          <p:spPr>
            <a:xfrm>
              <a:off x="2943225" y="4616751"/>
              <a:ext cx="1476375" cy="276999"/>
            </a:xfrm>
            <a:prstGeom prst="rect">
              <a:avLst/>
            </a:prstGeom>
            <a:noFill/>
          </p:spPr>
          <p:txBody>
            <a:bodyPr wrap="square" rtlCol="0">
              <a:spAutoFit/>
            </a:bodyPr>
            <a:lstStyle/>
            <a:p>
              <a:pPr algn="ctr"/>
              <a:r>
                <a:rPr lang="en-US" sz="1200" b="1" dirty="0">
                  <a:solidFill>
                    <a:schemeClr val="accent2"/>
                  </a:solidFill>
                  <a:latin typeface="Univers 45 Light"/>
                </a:rPr>
                <a:t>Customer Service</a:t>
              </a:r>
            </a:p>
          </p:txBody>
        </p:sp>
        <p:pic>
          <p:nvPicPr>
            <p:cNvPr id="3" name="Picture 2">
              <a:extLst>
                <a:ext uri="{FF2B5EF4-FFF2-40B4-BE49-F238E27FC236}">
                  <a16:creationId xmlns:a16="http://schemas.microsoft.com/office/drawing/2014/main" id="{2495B384-FF81-481F-923E-A81CD5F0E67A}"/>
                </a:ext>
              </a:extLst>
            </p:cNvPr>
            <p:cNvPicPr>
              <a:picLocks/>
            </p:cNvPicPr>
            <p:nvPr/>
          </p:nvPicPr>
          <p:blipFill>
            <a:blip r:embed="rId5"/>
            <a:stretch>
              <a:fillRect/>
            </a:stretch>
          </p:blipFill>
          <p:spPr>
            <a:xfrm>
              <a:off x="3180777" y="3673728"/>
              <a:ext cx="914400" cy="914400"/>
            </a:xfrm>
            <a:prstGeom prst="rect">
              <a:avLst/>
            </a:prstGeom>
          </p:spPr>
        </p:pic>
      </p:grpSp>
      <p:pic>
        <p:nvPicPr>
          <p:cNvPr id="14" name="Picture 13">
            <a:extLst>
              <a:ext uri="{FF2B5EF4-FFF2-40B4-BE49-F238E27FC236}">
                <a16:creationId xmlns:a16="http://schemas.microsoft.com/office/drawing/2014/main" id="{8BC0194C-FEC9-4502-9B0B-32592FFC88E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92940" y="3529230"/>
            <a:ext cx="885826" cy="885826"/>
          </a:xfrm>
          <a:prstGeom prst="rect">
            <a:avLst/>
          </a:prstGeom>
        </p:spPr>
      </p:pic>
      <p:sp>
        <p:nvSpPr>
          <p:cNvPr id="24" name="TextBox 23">
            <a:extLst>
              <a:ext uri="{FF2B5EF4-FFF2-40B4-BE49-F238E27FC236}">
                <a16:creationId xmlns:a16="http://schemas.microsoft.com/office/drawing/2014/main" id="{C4614272-9BDC-49ED-8BFB-3677BCF8F676}"/>
              </a:ext>
            </a:extLst>
          </p:cNvPr>
          <p:cNvSpPr txBox="1"/>
          <p:nvPr/>
        </p:nvSpPr>
        <p:spPr>
          <a:xfrm>
            <a:off x="4189846" y="1795283"/>
            <a:ext cx="5912712" cy="830997"/>
          </a:xfrm>
          <a:prstGeom prst="rect">
            <a:avLst/>
          </a:prstGeom>
          <a:noFill/>
        </p:spPr>
        <p:txBody>
          <a:bodyPr wrap="square" rtlCol="0">
            <a:spAutoFit/>
          </a:bodyPr>
          <a:lstStyle/>
          <a:p>
            <a:pPr algn="ctr"/>
            <a:r>
              <a:rPr lang="en-US" sz="2400" dirty="0"/>
              <a:t>If a member or provider has a question about how a claim was adjudicated</a:t>
            </a:r>
          </a:p>
        </p:txBody>
      </p:sp>
      <p:sp>
        <p:nvSpPr>
          <p:cNvPr id="34" name="TextBox 33">
            <a:extLst>
              <a:ext uri="{FF2B5EF4-FFF2-40B4-BE49-F238E27FC236}">
                <a16:creationId xmlns:a16="http://schemas.microsoft.com/office/drawing/2014/main" id="{339458DC-A54D-47A5-99CB-65B0F198B55D}"/>
              </a:ext>
            </a:extLst>
          </p:cNvPr>
          <p:cNvSpPr txBox="1"/>
          <p:nvPr/>
        </p:nvSpPr>
        <p:spPr>
          <a:xfrm>
            <a:off x="4397666" y="4424404"/>
            <a:ext cx="1476375" cy="461665"/>
          </a:xfrm>
          <a:prstGeom prst="rect">
            <a:avLst/>
          </a:prstGeom>
          <a:noFill/>
        </p:spPr>
        <p:txBody>
          <a:bodyPr wrap="square" rtlCol="0">
            <a:spAutoFit/>
          </a:bodyPr>
          <a:lstStyle/>
          <a:p>
            <a:pPr algn="ctr"/>
            <a:r>
              <a:rPr lang="en-US" sz="1200" b="1" dirty="0">
                <a:solidFill>
                  <a:schemeClr val="accent2"/>
                </a:solidFill>
                <a:latin typeface="Univers 45 Light"/>
              </a:rPr>
              <a:t>Member</a:t>
            </a:r>
          </a:p>
          <a:p>
            <a:pPr algn="ctr"/>
            <a:r>
              <a:rPr lang="en-US" sz="1200" b="1" dirty="0">
                <a:solidFill>
                  <a:schemeClr val="accent2"/>
                </a:solidFill>
                <a:latin typeface="Univers 45 Light"/>
              </a:rPr>
              <a:t>Questions</a:t>
            </a:r>
          </a:p>
        </p:txBody>
      </p:sp>
    </p:spTree>
    <p:extLst>
      <p:ext uri="{BB962C8B-B14F-4D97-AF65-F5344CB8AC3E}">
        <p14:creationId xmlns:p14="http://schemas.microsoft.com/office/powerpoint/2010/main" val="3415632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par>
                                <p:cTn id="16" presetID="10"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Review</a:t>
            </a:r>
          </a:p>
        </p:txBody>
      </p:sp>
      <p:pic>
        <p:nvPicPr>
          <p:cNvPr id="1026" name="Picture 2" descr="Image result for quizizz">
            <a:hlinkClick r:id="rId3"/>
            <a:extLst>
              <a:ext uri="{FF2B5EF4-FFF2-40B4-BE49-F238E27FC236}">
                <a16:creationId xmlns:a16="http://schemas.microsoft.com/office/drawing/2014/main" id="{2751BFB5-E30A-49D1-837D-5DBDE7A57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1033" y="2558878"/>
            <a:ext cx="7620000"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43314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Guided Tour</a:t>
            </a:r>
          </a:p>
        </p:txBody>
      </p:sp>
      <p:pic>
        <p:nvPicPr>
          <p:cNvPr id="614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144175" y="2155794"/>
            <a:ext cx="8229600" cy="377361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610095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Up After the Tour</a:t>
            </a:r>
          </a:p>
        </p:txBody>
      </p:sp>
      <p:sp>
        <p:nvSpPr>
          <p:cNvPr id="4" name="Content Placeholder 3">
            <a:extLst>
              <a:ext uri="{FF2B5EF4-FFF2-40B4-BE49-F238E27FC236}">
                <a16:creationId xmlns:a16="http://schemas.microsoft.com/office/drawing/2014/main" id="{EB9E6FC4-187F-4DA1-9A0E-77FD110DB1BA}"/>
              </a:ext>
            </a:extLst>
          </p:cNvPr>
          <p:cNvSpPr>
            <a:spLocks noGrp="1"/>
          </p:cNvSpPr>
          <p:nvPr>
            <p:ph idx="1"/>
          </p:nvPr>
        </p:nvSpPr>
        <p:spPr/>
        <p:txBody>
          <a:bodyPr>
            <a:normAutofit lnSpcReduction="10000"/>
          </a:bodyPr>
          <a:lstStyle/>
          <a:p>
            <a:pPr marL="0" indent="0" algn="ctr">
              <a:buNone/>
            </a:pPr>
            <a:r>
              <a:rPr lang="en-US" dirty="0"/>
              <a:t>Lunch</a:t>
            </a:r>
          </a:p>
          <a:p>
            <a:pPr marL="0" indent="0" algn="ctr">
              <a:buNone/>
            </a:pPr>
            <a:endParaRPr lang="en-US" dirty="0"/>
          </a:p>
          <a:p>
            <a:pPr marL="0" indent="0" algn="ctr">
              <a:buNone/>
            </a:pPr>
            <a:r>
              <a:rPr lang="en-US" dirty="0"/>
              <a:t>After Lunch:</a:t>
            </a:r>
          </a:p>
          <a:p>
            <a:pPr marL="0" indent="0" algn="ctr">
              <a:buNone/>
            </a:pPr>
            <a:r>
              <a:rPr lang="en-US" dirty="0"/>
              <a:t>Lesson #3</a:t>
            </a:r>
          </a:p>
          <a:p>
            <a:pPr marL="0" indent="0" algn="ctr">
              <a:buNone/>
            </a:pPr>
            <a:endParaRPr lang="en-US" dirty="0"/>
          </a:p>
          <a:p>
            <a:pPr marL="0" indent="0" algn="ctr">
              <a:buNone/>
            </a:pPr>
            <a:r>
              <a:rPr lang="en-US" dirty="0">
                <a:hlinkClick r:id="rId3" action="ppaction://hlinkpres?slideindex=1&amp;slidetitle="/>
              </a:rPr>
              <a:t>What is BlueCard?</a:t>
            </a:r>
            <a:endParaRPr lang="en-US" dirty="0"/>
          </a:p>
        </p:txBody>
      </p:sp>
    </p:spTree>
    <p:extLst>
      <p:ext uri="{BB962C8B-B14F-4D97-AF65-F5344CB8AC3E}">
        <p14:creationId xmlns:p14="http://schemas.microsoft.com/office/powerpoint/2010/main" val="38822131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Discussion</a:t>
            </a:r>
          </a:p>
        </p:txBody>
      </p:sp>
      <p:sp>
        <p:nvSpPr>
          <p:cNvPr id="3" name="Content Placeholder 2"/>
          <p:cNvSpPr>
            <a:spLocks noGrp="1"/>
          </p:cNvSpPr>
          <p:nvPr>
            <p:ph idx="1"/>
          </p:nvPr>
        </p:nvSpPr>
        <p:spPr/>
        <p:txBody>
          <a:bodyPr>
            <a:normAutofit/>
          </a:bodyPr>
          <a:lstStyle/>
          <a:p>
            <a:r>
              <a:rPr lang="en-US" sz="2400" dirty="0">
                <a:latin typeface="+mn-lt"/>
              </a:rPr>
              <a:t>Do we pay on every claim?</a:t>
            </a:r>
          </a:p>
          <a:p>
            <a:endParaRPr lang="en-US" sz="2400" dirty="0">
              <a:latin typeface="+mn-lt"/>
            </a:endParaRPr>
          </a:p>
          <a:p>
            <a:r>
              <a:rPr lang="en-US" sz="2400" dirty="0">
                <a:latin typeface="+mn-lt"/>
              </a:rPr>
              <a:t>How do we determine how much to pay?</a:t>
            </a:r>
          </a:p>
          <a:p>
            <a:endParaRPr lang="en-US" sz="2400" dirty="0">
              <a:latin typeface="+mn-lt"/>
            </a:endParaRPr>
          </a:p>
          <a:p>
            <a:r>
              <a:rPr lang="en-US" sz="2400" dirty="0">
                <a:latin typeface="+mn-lt"/>
              </a:rPr>
              <a:t>Do we only process claims for HMSA members?</a:t>
            </a:r>
          </a:p>
          <a:p>
            <a:endParaRPr lang="en-US" sz="2400" dirty="0">
              <a:latin typeface="+mn-lt"/>
            </a:endParaRPr>
          </a:p>
          <a:p>
            <a:r>
              <a:rPr lang="en-US" sz="2400" dirty="0">
                <a:latin typeface="+mn-lt"/>
              </a:rPr>
              <a:t>What happens if we don’t process a claim correctly or </a:t>
            </a:r>
            <a:br>
              <a:rPr lang="en-US" sz="2400" dirty="0">
                <a:latin typeface="+mn-lt"/>
              </a:rPr>
            </a:br>
            <a:r>
              <a:rPr lang="en-US" sz="2400" dirty="0">
                <a:latin typeface="+mn-lt"/>
              </a:rPr>
              <a:t>timely?  </a:t>
            </a:r>
            <a:endParaRPr lang="en-US" sz="2400" i="1" dirty="0">
              <a:solidFill>
                <a:schemeClr val="accent2"/>
              </a:solidFill>
              <a:latin typeface="+mn-lt"/>
            </a:endParaRPr>
          </a:p>
        </p:txBody>
      </p:sp>
    </p:spTree>
    <p:extLst>
      <p:ext uri="{BB962C8B-B14F-4D97-AF65-F5344CB8AC3E}">
        <p14:creationId xmlns:p14="http://schemas.microsoft.com/office/powerpoint/2010/main" val="331059862"/>
      </p:ext>
    </p:extLst>
  </p:cSld>
  <p:clrMapOvr>
    <a:masterClrMapping/>
  </p:clrMapOvr>
</p:sld>
</file>

<file path=ppt/theme/theme1.xml><?xml version="1.0" encoding="utf-8"?>
<a:theme xmlns:a="http://schemas.openxmlformats.org/drawingml/2006/main" name="Powerpoint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5">
      <a:majorFont>
        <a:latin typeface="Univers LT Std 55"/>
        <a:ea typeface=""/>
        <a:cs typeface=""/>
      </a:majorFont>
      <a:minorFont>
        <a:latin typeface="Univers-Light-Norm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Powerpoint Presentation Template</Template>
  <TotalTime>2532</TotalTime>
  <Words>588</Words>
  <Application>Microsoft Office PowerPoint</Application>
  <PresentationFormat>Widescreen</PresentationFormat>
  <Paragraphs>76</Paragraphs>
  <Slides>8</Slides>
  <Notes>8</Notes>
  <HiddenSlides>4</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8</vt:i4>
      </vt:variant>
    </vt:vector>
  </HeadingPairs>
  <TitlesOfParts>
    <vt:vector size="15" baseType="lpstr">
      <vt:lpstr>Arial</vt:lpstr>
      <vt:lpstr>Calibri</vt:lpstr>
      <vt:lpstr>Univers 45 Light</vt:lpstr>
      <vt:lpstr>Univers LT Std 55</vt:lpstr>
      <vt:lpstr>Univers-Light-Normal</vt:lpstr>
      <vt:lpstr>Powerpoint Presentation Template</vt:lpstr>
      <vt:lpstr>2_Custom Design</vt:lpstr>
      <vt:lpstr>PowerPoint Presentation</vt:lpstr>
      <vt:lpstr>What is a Claim?</vt:lpstr>
      <vt:lpstr>Life Cycle of a Claim at HMSA</vt:lpstr>
      <vt:lpstr>Claim Adjustment Cycle</vt:lpstr>
      <vt:lpstr>Review</vt:lpstr>
      <vt:lpstr>Guided Tour</vt:lpstr>
      <vt:lpstr>Up After the Tour</vt:lpstr>
      <vt:lpstr>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Jeremy Miller</dc:creator>
  <cp:lastModifiedBy>Jeremy Miller</cp:lastModifiedBy>
  <cp:revision>23</cp:revision>
  <dcterms:created xsi:type="dcterms:W3CDTF">2018-03-14T20:41:22Z</dcterms:created>
  <dcterms:modified xsi:type="dcterms:W3CDTF">2018-04-24T01:34:07Z</dcterms:modified>
  <cp:contentStatus/>
</cp:coreProperties>
</file>